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408" r:id="rId3"/>
    <p:sldId id="403" r:id="rId4"/>
    <p:sldId id="559" r:id="rId5"/>
    <p:sldId id="453" r:id="rId6"/>
    <p:sldId id="638" r:id="rId7"/>
    <p:sldId id="627" r:id="rId8"/>
    <p:sldId id="556" r:id="rId9"/>
    <p:sldId id="629" r:id="rId10"/>
    <p:sldId id="612" r:id="rId11"/>
    <p:sldId id="613" r:id="rId12"/>
    <p:sldId id="614" r:id="rId13"/>
    <p:sldId id="615" r:id="rId14"/>
    <p:sldId id="619" r:id="rId15"/>
    <p:sldId id="617" r:id="rId16"/>
    <p:sldId id="616" r:id="rId17"/>
    <p:sldId id="698" r:id="rId18"/>
    <p:sldId id="699" r:id="rId19"/>
    <p:sldId id="690" r:id="rId20"/>
    <p:sldId id="628" r:id="rId21"/>
    <p:sldId id="618" r:id="rId22"/>
    <p:sldId id="622" r:id="rId23"/>
    <p:sldId id="620" r:id="rId24"/>
    <p:sldId id="621" r:id="rId25"/>
    <p:sldId id="637" r:id="rId26"/>
    <p:sldId id="691" r:id="rId27"/>
    <p:sldId id="630" r:id="rId28"/>
    <p:sldId id="642" r:id="rId29"/>
    <p:sldId id="623" r:id="rId30"/>
    <p:sldId id="632" r:id="rId31"/>
    <p:sldId id="685" r:id="rId32"/>
    <p:sldId id="633" r:id="rId33"/>
    <p:sldId id="640" r:id="rId34"/>
    <p:sldId id="624" r:id="rId35"/>
    <p:sldId id="636" r:id="rId36"/>
    <p:sldId id="644" r:id="rId37"/>
    <p:sldId id="641" r:id="rId38"/>
    <p:sldId id="645" r:id="rId39"/>
    <p:sldId id="625" r:id="rId40"/>
    <p:sldId id="646" r:id="rId41"/>
    <p:sldId id="693" r:id="rId42"/>
    <p:sldId id="647" r:id="rId43"/>
    <p:sldId id="648" r:id="rId44"/>
    <p:sldId id="626" r:id="rId45"/>
    <p:sldId id="649" r:id="rId46"/>
    <p:sldId id="650" r:id="rId47"/>
    <p:sldId id="651" r:id="rId48"/>
    <p:sldId id="652" r:id="rId49"/>
    <p:sldId id="653" r:id="rId50"/>
    <p:sldId id="654" r:id="rId51"/>
    <p:sldId id="694" r:id="rId52"/>
    <p:sldId id="655" r:id="rId53"/>
    <p:sldId id="656" r:id="rId54"/>
    <p:sldId id="657" r:id="rId55"/>
    <p:sldId id="658" r:id="rId56"/>
    <p:sldId id="659" r:id="rId57"/>
    <p:sldId id="660" r:id="rId58"/>
    <p:sldId id="661" r:id="rId59"/>
    <p:sldId id="662" r:id="rId60"/>
    <p:sldId id="663" r:id="rId61"/>
    <p:sldId id="686" r:id="rId62"/>
    <p:sldId id="664" r:id="rId63"/>
    <p:sldId id="666" r:id="rId64"/>
    <p:sldId id="667" r:id="rId65"/>
    <p:sldId id="668" r:id="rId66"/>
    <p:sldId id="669" r:id="rId67"/>
    <p:sldId id="670" r:id="rId68"/>
    <p:sldId id="671" r:id="rId69"/>
    <p:sldId id="672" r:id="rId70"/>
    <p:sldId id="673" r:id="rId71"/>
    <p:sldId id="695" r:id="rId72"/>
    <p:sldId id="674" r:id="rId73"/>
    <p:sldId id="675" r:id="rId74"/>
    <p:sldId id="692" r:id="rId75"/>
    <p:sldId id="676" r:id="rId76"/>
    <p:sldId id="681" r:id="rId77"/>
    <p:sldId id="680" r:id="rId78"/>
    <p:sldId id="682" r:id="rId79"/>
    <p:sldId id="683" r:id="rId80"/>
    <p:sldId id="678" r:id="rId81"/>
    <p:sldId id="677" r:id="rId82"/>
    <p:sldId id="684" r:id="rId83"/>
    <p:sldId id="679" r:id="rId84"/>
    <p:sldId id="687" r:id="rId85"/>
    <p:sldId id="602" r:id="rId86"/>
    <p:sldId id="688" r:id="rId87"/>
    <p:sldId id="689" r:id="rId88"/>
    <p:sldId id="696" r:id="rId89"/>
    <p:sldId id="697" r:id="rId9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76">
          <p15:clr>
            <a:srgbClr val="A4A3A4"/>
          </p15:clr>
        </p15:guide>
        <p15:guide id="2" pos="2880">
          <p15:clr>
            <a:srgbClr val="A4A3A4"/>
          </p15:clr>
        </p15:guide>
        <p15:guide id="3" pos="192">
          <p15:clr>
            <a:srgbClr val="A4A3A4"/>
          </p15:clr>
        </p15:guide>
        <p15:guide id="4" pos="55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a:srgbClr val="99CCFF"/>
    <a:srgbClr val="99CC00"/>
    <a:srgbClr val="2CAFD8"/>
    <a:srgbClr val="1A5F8E"/>
    <a:srgbClr val="0F2D5D"/>
    <a:srgbClr val="000066"/>
    <a:srgbClr val="66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9DF7E-C6E9-5949-AA63-1D0F1EF43A32}" v="30604" dt="2018-09-13T15:47:47.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93833" autoAdjust="0"/>
  </p:normalViewPr>
  <p:slideViewPr>
    <p:cSldViewPr>
      <p:cViewPr>
        <p:scale>
          <a:sx n="95" d="100"/>
          <a:sy n="95" d="100"/>
        </p:scale>
        <p:origin x="-1144" y="-80"/>
      </p:cViewPr>
      <p:guideLst>
        <p:guide orient="horz" pos="4176"/>
        <p:guide pos="2880"/>
        <p:guide pos="192"/>
        <p:guide pos="5568"/>
      </p:guideLst>
    </p:cSldViewPr>
  </p:slideViewPr>
  <p:outlineViewPr>
    <p:cViewPr>
      <p:scale>
        <a:sx n="35" d="100"/>
        <a:sy n="35"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97" Type="http://schemas.microsoft.com/office/2016/11/relationships/changesInfo" Target="changesInfos/changesInfo1.xml"/><Relationship Id="rId98"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Chang" userId="aa78141acbea4c5a" providerId="LiveId" clId="{5189DF7E-C6E9-5949-AA63-1D0F1EF43A32}"/>
    <pc:docChg chg="undo custSel addSld delSld modSld sldOrd">
      <pc:chgData name="Curtis Chang" userId="aa78141acbea4c5a" providerId="LiveId" clId="{5189DF7E-C6E9-5949-AA63-1D0F1EF43A32}" dt="2018-09-13T15:47:47.847" v="30609" actId="20577"/>
      <pc:docMkLst>
        <pc:docMk/>
      </pc:docMkLst>
      <pc:sldChg chg="modSp">
        <pc:chgData name="Curtis Chang" userId="aa78141acbea4c5a" providerId="LiveId" clId="{5189DF7E-C6E9-5949-AA63-1D0F1EF43A32}" dt="2018-09-07T21:00:04.604" v="16980" actId="20577"/>
        <pc:sldMkLst>
          <pc:docMk/>
          <pc:sldMk cId="447801938" sldId="256"/>
        </pc:sldMkLst>
        <pc:spChg chg="mod">
          <ac:chgData name="Curtis Chang" userId="aa78141acbea4c5a" providerId="LiveId" clId="{5189DF7E-C6E9-5949-AA63-1D0F1EF43A32}" dt="2018-09-07T21:00:04.604" v="16980" actId="20577"/>
          <ac:spMkLst>
            <pc:docMk/>
            <pc:sldMk cId="447801938" sldId="256"/>
            <ac:spMk id="2" creationId="{00000000-0000-0000-0000-000000000000}"/>
          </ac:spMkLst>
        </pc:spChg>
      </pc:sldChg>
      <pc:sldChg chg="modSp">
        <pc:chgData name="Curtis Chang" userId="aa78141acbea4c5a" providerId="LiveId" clId="{5189DF7E-C6E9-5949-AA63-1D0F1EF43A32}" dt="2018-09-07T21:01:46.157" v="17103" actId="113"/>
        <pc:sldMkLst>
          <pc:docMk/>
          <pc:sldMk cId="571679250" sldId="453"/>
        </pc:sldMkLst>
        <pc:spChg chg="mod">
          <ac:chgData name="Curtis Chang" userId="aa78141acbea4c5a" providerId="LiveId" clId="{5189DF7E-C6E9-5949-AA63-1D0F1EF43A32}" dt="2018-09-07T21:01:46.157" v="17103" actId="113"/>
          <ac:spMkLst>
            <pc:docMk/>
            <pc:sldMk cId="571679250" sldId="453"/>
            <ac:spMk id="3" creationId="{00000000-0000-0000-0000-000000000000}"/>
          </ac:spMkLst>
        </pc:spChg>
      </pc:sldChg>
      <pc:sldChg chg="modSp">
        <pc:chgData name="Curtis Chang" userId="aa78141acbea4c5a" providerId="LiveId" clId="{5189DF7E-C6E9-5949-AA63-1D0F1EF43A32}" dt="2018-09-07T02:36:24.309" v="14140" actId="20577"/>
        <pc:sldMkLst>
          <pc:docMk/>
          <pc:sldMk cId="3703740106" sldId="556"/>
        </pc:sldMkLst>
        <pc:spChg chg="mod">
          <ac:chgData name="Curtis Chang" userId="aa78141acbea4c5a" providerId="LiveId" clId="{5189DF7E-C6E9-5949-AA63-1D0F1EF43A32}" dt="2018-09-07T02:36:24.309" v="14140" actId="20577"/>
          <ac:spMkLst>
            <pc:docMk/>
            <pc:sldMk cId="3703740106" sldId="556"/>
            <ac:spMk id="3" creationId="{00000000-0000-0000-0000-000000000000}"/>
          </ac:spMkLst>
        </pc:spChg>
      </pc:sldChg>
      <pc:sldChg chg="modSp">
        <pc:chgData name="Curtis Chang" userId="aa78141acbea4c5a" providerId="LiveId" clId="{5189DF7E-C6E9-5949-AA63-1D0F1EF43A32}" dt="2018-09-07T21:00:43.418" v="16987" actId="12"/>
        <pc:sldMkLst>
          <pc:docMk/>
          <pc:sldMk cId="3005419227" sldId="559"/>
        </pc:sldMkLst>
        <pc:spChg chg="mod">
          <ac:chgData name="Curtis Chang" userId="aa78141acbea4c5a" providerId="LiveId" clId="{5189DF7E-C6E9-5949-AA63-1D0F1EF43A32}" dt="2018-09-07T21:00:43.418" v="16987" actId="12"/>
          <ac:spMkLst>
            <pc:docMk/>
            <pc:sldMk cId="3005419227" sldId="559"/>
            <ac:spMk id="3" creationId="{00000000-0000-0000-0000-000000000000}"/>
          </ac:spMkLst>
        </pc:spChg>
      </pc:sldChg>
      <pc:sldChg chg="ord">
        <pc:chgData name="Curtis Chang" userId="aa78141acbea4c5a" providerId="LiveId" clId="{5189DF7E-C6E9-5949-AA63-1D0F1EF43A32}" dt="2018-09-13T15:46:15.851" v="30534" actId="1076"/>
        <pc:sldMkLst>
          <pc:docMk/>
          <pc:sldMk cId="456516873" sldId="602"/>
        </pc:sldMkLst>
      </pc:sldChg>
      <pc:sldChg chg="modSp">
        <pc:chgData name="Curtis Chang" userId="aa78141acbea4c5a" providerId="LiveId" clId="{5189DF7E-C6E9-5949-AA63-1D0F1EF43A32}" dt="2018-09-07T02:36:54.709" v="14191" actId="20577"/>
        <pc:sldMkLst>
          <pc:docMk/>
          <pc:sldMk cId="271706960" sldId="612"/>
        </pc:sldMkLst>
        <pc:spChg chg="mod">
          <ac:chgData name="Curtis Chang" userId="aa78141acbea4c5a" providerId="LiveId" clId="{5189DF7E-C6E9-5949-AA63-1D0F1EF43A32}" dt="2018-09-07T02:36:54.709" v="14191" actId="20577"/>
          <ac:spMkLst>
            <pc:docMk/>
            <pc:sldMk cId="271706960" sldId="612"/>
            <ac:spMk id="2" creationId="{00000000-0000-0000-0000-000000000000}"/>
          </ac:spMkLst>
        </pc:spChg>
      </pc:sldChg>
      <pc:sldChg chg="modSp">
        <pc:chgData name="Curtis Chang" userId="aa78141acbea4c5a" providerId="LiveId" clId="{5189DF7E-C6E9-5949-AA63-1D0F1EF43A32}" dt="2018-09-06T23:12:00.930" v="8123" actId="20577"/>
        <pc:sldMkLst>
          <pc:docMk/>
          <pc:sldMk cId="822077586" sldId="613"/>
        </pc:sldMkLst>
        <pc:spChg chg="mod">
          <ac:chgData name="Curtis Chang" userId="aa78141acbea4c5a" providerId="LiveId" clId="{5189DF7E-C6E9-5949-AA63-1D0F1EF43A32}" dt="2018-09-06T23:12:00.930" v="8123" actId="20577"/>
          <ac:spMkLst>
            <pc:docMk/>
            <pc:sldMk cId="822077586" sldId="613"/>
            <ac:spMk id="3" creationId="{00000000-0000-0000-0000-000000000000}"/>
          </ac:spMkLst>
        </pc:spChg>
      </pc:sldChg>
      <pc:sldChg chg="modSp">
        <pc:chgData name="Curtis Chang" userId="aa78141acbea4c5a" providerId="LiveId" clId="{5189DF7E-C6E9-5949-AA63-1D0F1EF43A32}" dt="2018-09-06T23:12:26.945" v="8140" actId="20577"/>
        <pc:sldMkLst>
          <pc:docMk/>
          <pc:sldMk cId="1393630637" sldId="614"/>
        </pc:sldMkLst>
        <pc:spChg chg="mod">
          <ac:chgData name="Curtis Chang" userId="aa78141acbea4c5a" providerId="LiveId" clId="{5189DF7E-C6E9-5949-AA63-1D0F1EF43A32}" dt="2018-09-06T23:12:26.945" v="8140" actId="20577"/>
          <ac:spMkLst>
            <pc:docMk/>
            <pc:sldMk cId="1393630637" sldId="614"/>
            <ac:spMk id="3" creationId="{00000000-0000-0000-0000-000000000000}"/>
          </ac:spMkLst>
        </pc:spChg>
      </pc:sldChg>
      <pc:sldChg chg="modSp">
        <pc:chgData name="Curtis Chang" userId="aa78141acbea4c5a" providerId="LiveId" clId="{5189DF7E-C6E9-5949-AA63-1D0F1EF43A32}" dt="2018-09-06T23:19:36.426" v="8513" actId="20577"/>
        <pc:sldMkLst>
          <pc:docMk/>
          <pc:sldMk cId="4291777304" sldId="616"/>
        </pc:sldMkLst>
        <pc:spChg chg="mod">
          <ac:chgData name="Curtis Chang" userId="aa78141acbea4c5a" providerId="LiveId" clId="{5189DF7E-C6E9-5949-AA63-1D0F1EF43A32}" dt="2018-09-06T23:19:36.426" v="8513" actId="20577"/>
          <ac:spMkLst>
            <pc:docMk/>
            <pc:sldMk cId="4291777304" sldId="616"/>
            <ac:spMk id="3" creationId="{00000000-0000-0000-0000-000000000000}"/>
          </ac:spMkLst>
        </pc:spChg>
      </pc:sldChg>
      <pc:sldChg chg="modSp">
        <pc:chgData name="Curtis Chang" userId="aa78141acbea4c5a" providerId="LiveId" clId="{5189DF7E-C6E9-5949-AA63-1D0F1EF43A32}" dt="2018-09-06T23:16:42.718" v="8375" actId="255"/>
        <pc:sldMkLst>
          <pc:docMk/>
          <pc:sldMk cId="4134078589" sldId="617"/>
        </pc:sldMkLst>
        <pc:spChg chg="mod">
          <ac:chgData name="Curtis Chang" userId="aa78141acbea4c5a" providerId="LiveId" clId="{5189DF7E-C6E9-5949-AA63-1D0F1EF43A32}" dt="2018-09-06T23:16:42.718" v="8375" actId="255"/>
          <ac:spMkLst>
            <pc:docMk/>
            <pc:sldMk cId="4134078589" sldId="617"/>
            <ac:spMk id="3" creationId="{00000000-0000-0000-0000-000000000000}"/>
          </ac:spMkLst>
        </pc:spChg>
      </pc:sldChg>
      <pc:sldChg chg="modSp">
        <pc:chgData name="Curtis Chang" userId="aa78141acbea4c5a" providerId="LiveId" clId="{5189DF7E-C6E9-5949-AA63-1D0F1EF43A32}" dt="2018-09-07T02:37:40.048" v="14226" actId="20577"/>
        <pc:sldMkLst>
          <pc:docMk/>
          <pc:sldMk cId="4192142021" sldId="618"/>
        </pc:sldMkLst>
        <pc:spChg chg="mod">
          <ac:chgData name="Curtis Chang" userId="aa78141acbea4c5a" providerId="LiveId" clId="{5189DF7E-C6E9-5949-AA63-1D0F1EF43A32}" dt="2018-09-07T02:37:40.048" v="14226" actId="20577"/>
          <ac:spMkLst>
            <pc:docMk/>
            <pc:sldMk cId="4192142021" sldId="618"/>
            <ac:spMk id="2" creationId="{00000000-0000-0000-0000-000000000000}"/>
          </ac:spMkLst>
        </pc:spChg>
      </pc:sldChg>
      <pc:sldChg chg="modSp">
        <pc:chgData name="Curtis Chang" userId="aa78141acbea4c5a" providerId="LiveId" clId="{5189DF7E-C6E9-5949-AA63-1D0F1EF43A32}" dt="2018-09-06T23:28:32.650" v="8882" actId="20577"/>
        <pc:sldMkLst>
          <pc:docMk/>
          <pc:sldMk cId="2703582092" sldId="620"/>
        </pc:sldMkLst>
        <pc:spChg chg="mod">
          <ac:chgData name="Curtis Chang" userId="aa78141acbea4c5a" providerId="LiveId" clId="{5189DF7E-C6E9-5949-AA63-1D0F1EF43A32}" dt="2018-09-06T23:28:32.650" v="8882" actId="20577"/>
          <ac:spMkLst>
            <pc:docMk/>
            <pc:sldMk cId="2703582092" sldId="620"/>
            <ac:spMk id="3" creationId="{00000000-0000-0000-0000-000000000000}"/>
          </ac:spMkLst>
        </pc:spChg>
      </pc:sldChg>
      <pc:sldChg chg="modSp">
        <pc:chgData name="Curtis Chang" userId="aa78141acbea4c5a" providerId="LiveId" clId="{5189DF7E-C6E9-5949-AA63-1D0F1EF43A32}" dt="2018-09-06T23:28:09.404" v="8868" actId="20577"/>
        <pc:sldMkLst>
          <pc:docMk/>
          <pc:sldMk cId="1766939268" sldId="621"/>
        </pc:sldMkLst>
        <pc:spChg chg="mod">
          <ac:chgData name="Curtis Chang" userId="aa78141acbea4c5a" providerId="LiveId" clId="{5189DF7E-C6E9-5949-AA63-1D0F1EF43A32}" dt="2018-09-03T23:05:36.390" v="3711" actId="20577"/>
          <ac:spMkLst>
            <pc:docMk/>
            <pc:sldMk cId="1766939268" sldId="621"/>
            <ac:spMk id="2" creationId="{00000000-0000-0000-0000-000000000000}"/>
          </ac:spMkLst>
        </pc:spChg>
        <pc:spChg chg="mod">
          <ac:chgData name="Curtis Chang" userId="aa78141acbea4c5a" providerId="LiveId" clId="{5189DF7E-C6E9-5949-AA63-1D0F1EF43A32}" dt="2018-09-06T23:28:09.404" v="8868" actId="20577"/>
          <ac:spMkLst>
            <pc:docMk/>
            <pc:sldMk cId="1766939268" sldId="621"/>
            <ac:spMk id="3" creationId="{00000000-0000-0000-0000-000000000000}"/>
          </ac:spMkLst>
        </pc:spChg>
      </pc:sldChg>
      <pc:sldChg chg="modSp">
        <pc:chgData name="Curtis Chang" userId="aa78141acbea4c5a" providerId="LiveId" clId="{5189DF7E-C6E9-5949-AA63-1D0F1EF43A32}" dt="2018-09-07T19:15:54.362" v="14588" actId="20577"/>
        <pc:sldMkLst>
          <pc:docMk/>
          <pc:sldMk cId="411453414" sldId="622"/>
        </pc:sldMkLst>
        <pc:spChg chg="mod">
          <ac:chgData name="Curtis Chang" userId="aa78141acbea4c5a" providerId="LiveId" clId="{5189DF7E-C6E9-5949-AA63-1D0F1EF43A32}" dt="2018-09-07T19:15:54.362" v="14588" actId="20577"/>
          <ac:spMkLst>
            <pc:docMk/>
            <pc:sldMk cId="411453414" sldId="622"/>
            <ac:spMk id="3" creationId="{00000000-0000-0000-0000-000000000000}"/>
          </ac:spMkLst>
        </pc:spChg>
      </pc:sldChg>
      <pc:sldChg chg="addSp delSp modSp addAnim delAnim">
        <pc:chgData name="Curtis Chang" userId="aa78141acbea4c5a" providerId="LiveId" clId="{5189DF7E-C6E9-5949-AA63-1D0F1EF43A32}" dt="2018-09-03T03:33:00.125" v="738" actId="27704"/>
        <pc:sldMkLst>
          <pc:docMk/>
          <pc:sldMk cId="1729923676" sldId="624"/>
        </pc:sldMkLst>
        <pc:spChg chg="add del mod">
          <ac:chgData name="Curtis Chang" userId="aa78141acbea4c5a" providerId="LiveId" clId="{5189DF7E-C6E9-5949-AA63-1D0F1EF43A32}" dt="2018-09-03T03:23:08.661" v="2" actId="478"/>
          <ac:spMkLst>
            <pc:docMk/>
            <pc:sldMk cId="1729923676" sldId="624"/>
            <ac:spMk id="5" creationId="{A218205D-23BE-7D4C-80FF-9015251DF631}"/>
          </ac:spMkLst>
        </pc:spChg>
        <pc:picChg chg="add del">
          <ac:chgData name="Curtis Chang" userId="aa78141acbea4c5a" providerId="LiveId" clId="{5189DF7E-C6E9-5949-AA63-1D0F1EF43A32}" dt="2018-09-03T03:23:08.661" v="2" actId="478"/>
          <ac:picMkLst>
            <pc:docMk/>
            <pc:sldMk cId="1729923676" sldId="624"/>
            <ac:picMk id="4" creationId="{00000000-0000-0000-0000-000000000000}"/>
          </ac:picMkLst>
        </pc:picChg>
      </pc:sldChg>
      <pc:sldChg chg="modSp addAnim delAnim">
        <pc:chgData name="Curtis Chang" userId="aa78141acbea4c5a" providerId="LiveId" clId="{5189DF7E-C6E9-5949-AA63-1D0F1EF43A32}" dt="2018-09-07T03:23:25.785" v="14421" actId="20577"/>
        <pc:sldMkLst>
          <pc:docMk/>
          <pc:sldMk cId="2456288978" sldId="625"/>
        </pc:sldMkLst>
        <pc:spChg chg="mod">
          <ac:chgData name="Curtis Chang" userId="aa78141acbea4c5a" providerId="LiveId" clId="{5189DF7E-C6E9-5949-AA63-1D0F1EF43A32}" dt="2018-09-07T03:23:25.785" v="14421" actId="20577"/>
          <ac:spMkLst>
            <pc:docMk/>
            <pc:sldMk cId="2456288978" sldId="625"/>
            <ac:spMk id="3" creationId="{00000000-0000-0000-0000-000000000000}"/>
          </ac:spMkLst>
        </pc:spChg>
      </pc:sldChg>
      <pc:sldChg chg="modSp">
        <pc:chgData name="Curtis Chang" userId="aa78141acbea4c5a" providerId="LiveId" clId="{5189DF7E-C6E9-5949-AA63-1D0F1EF43A32}" dt="2018-09-07T19:56:26.009" v="16309" actId="20577"/>
        <pc:sldMkLst>
          <pc:docMk/>
          <pc:sldMk cId="632032010" sldId="626"/>
        </pc:sldMkLst>
        <pc:spChg chg="mod">
          <ac:chgData name="Curtis Chang" userId="aa78141acbea4c5a" providerId="LiveId" clId="{5189DF7E-C6E9-5949-AA63-1D0F1EF43A32}" dt="2018-09-07T19:44:06.808" v="15998" actId="20577"/>
          <ac:spMkLst>
            <pc:docMk/>
            <pc:sldMk cId="632032010" sldId="626"/>
            <ac:spMk id="2" creationId="{00000000-0000-0000-0000-000000000000}"/>
          </ac:spMkLst>
        </pc:spChg>
        <pc:spChg chg="mod">
          <ac:chgData name="Curtis Chang" userId="aa78141acbea4c5a" providerId="LiveId" clId="{5189DF7E-C6E9-5949-AA63-1D0F1EF43A32}" dt="2018-09-07T19:56:26.009" v="16309" actId="20577"/>
          <ac:spMkLst>
            <pc:docMk/>
            <pc:sldMk cId="632032010" sldId="626"/>
            <ac:spMk id="3" creationId="{00000000-0000-0000-0000-000000000000}"/>
          </ac:spMkLst>
        </pc:spChg>
      </pc:sldChg>
      <pc:sldChg chg="modSp">
        <pc:chgData name="Curtis Chang" userId="aa78141acbea4c5a" providerId="LiveId" clId="{5189DF7E-C6E9-5949-AA63-1D0F1EF43A32}" dt="2018-09-07T04:01:58.551" v="14498" actId="20577"/>
        <pc:sldMkLst>
          <pc:docMk/>
          <pc:sldMk cId="1119491286" sldId="627"/>
        </pc:sldMkLst>
        <pc:spChg chg="mod">
          <ac:chgData name="Curtis Chang" userId="aa78141acbea4c5a" providerId="LiveId" clId="{5189DF7E-C6E9-5949-AA63-1D0F1EF43A32}" dt="2018-09-07T04:01:58.551" v="14498" actId="20577"/>
          <ac:spMkLst>
            <pc:docMk/>
            <pc:sldMk cId="1119491286" sldId="627"/>
            <ac:spMk id="3" creationId="{00000000-0000-0000-0000-000000000000}"/>
          </ac:spMkLst>
        </pc:spChg>
      </pc:sldChg>
      <pc:sldChg chg="modSp">
        <pc:chgData name="Curtis Chang" userId="aa78141acbea4c5a" providerId="LiveId" clId="{5189DF7E-C6E9-5949-AA63-1D0F1EF43A32}" dt="2018-09-13T15:47:18.157" v="30559" actId="20577"/>
        <pc:sldMkLst>
          <pc:docMk/>
          <pc:sldMk cId="381976424" sldId="628"/>
        </pc:sldMkLst>
        <pc:spChg chg="mod">
          <ac:chgData name="Curtis Chang" userId="aa78141acbea4c5a" providerId="LiveId" clId="{5189DF7E-C6E9-5949-AA63-1D0F1EF43A32}" dt="2018-09-13T15:47:18.157" v="30559" actId="20577"/>
          <ac:spMkLst>
            <pc:docMk/>
            <pc:sldMk cId="381976424" sldId="628"/>
            <ac:spMk id="3" creationId="{00000000-0000-0000-0000-000000000000}"/>
          </ac:spMkLst>
        </pc:spChg>
      </pc:sldChg>
      <pc:sldChg chg="modSp">
        <pc:chgData name="Curtis Chang" userId="aa78141acbea4c5a" providerId="LiveId" clId="{5189DF7E-C6E9-5949-AA63-1D0F1EF43A32}" dt="2018-09-07T02:36:38.631" v="14166" actId="20577"/>
        <pc:sldMkLst>
          <pc:docMk/>
          <pc:sldMk cId="3015001331" sldId="629"/>
        </pc:sldMkLst>
        <pc:spChg chg="mod">
          <ac:chgData name="Curtis Chang" userId="aa78141acbea4c5a" providerId="LiveId" clId="{5189DF7E-C6E9-5949-AA63-1D0F1EF43A32}" dt="2018-09-07T02:36:38.631" v="14166" actId="20577"/>
          <ac:spMkLst>
            <pc:docMk/>
            <pc:sldMk cId="3015001331" sldId="629"/>
            <ac:spMk id="3" creationId="{00000000-0000-0000-0000-000000000000}"/>
          </ac:spMkLst>
        </pc:spChg>
      </pc:sldChg>
      <pc:sldChg chg="modSp">
        <pc:chgData name="Curtis Chang" userId="aa78141acbea4c5a" providerId="LiveId" clId="{5189DF7E-C6E9-5949-AA63-1D0F1EF43A32}" dt="2018-09-13T15:47:30.786" v="30584" actId="20577"/>
        <pc:sldMkLst>
          <pc:docMk/>
          <pc:sldMk cId="1657647433" sldId="630"/>
        </pc:sldMkLst>
        <pc:spChg chg="mod">
          <ac:chgData name="Curtis Chang" userId="aa78141acbea4c5a" providerId="LiveId" clId="{5189DF7E-C6E9-5949-AA63-1D0F1EF43A32}" dt="2018-09-13T15:47:30.786" v="30584" actId="20577"/>
          <ac:spMkLst>
            <pc:docMk/>
            <pc:sldMk cId="1657647433" sldId="630"/>
            <ac:spMk id="3" creationId="{00000000-0000-0000-0000-000000000000}"/>
          </ac:spMkLst>
        </pc:spChg>
      </pc:sldChg>
      <pc:sldChg chg="addSp delSp modSp add addAnim delAnim">
        <pc:chgData name="Curtis Chang" userId="aa78141acbea4c5a" providerId="LiveId" clId="{5189DF7E-C6E9-5949-AA63-1D0F1EF43A32}" dt="2018-09-07T19:32:48.301" v="15511" actId="20577"/>
        <pc:sldMkLst>
          <pc:docMk/>
          <pc:sldMk cId="2131562605" sldId="632"/>
        </pc:sldMkLst>
        <pc:spChg chg="mod">
          <ac:chgData name="Curtis Chang" userId="aa78141acbea4c5a" providerId="LiveId" clId="{5189DF7E-C6E9-5949-AA63-1D0F1EF43A32}" dt="2018-09-07T02:09:37.708" v="12499" actId="5793"/>
          <ac:spMkLst>
            <pc:docMk/>
            <pc:sldMk cId="2131562605" sldId="632"/>
            <ac:spMk id="2" creationId="{00000000-0000-0000-0000-000000000000}"/>
          </ac:spMkLst>
        </pc:spChg>
        <pc:spChg chg="add mod">
          <ac:chgData name="Curtis Chang" userId="aa78141acbea4c5a" providerId="LiveId" clId="{5189DF7E-C6E9-5949-AA63-1D0F1EF43A32}" dt="2018-09-07T19:32:48.301" v="15511" actId="20577"/>
          <ac:spMkLst>
            <pc:docMk/>
            <pc:sldMk cId="2131562605" sldId="632"/>
            <ac:spMk id="5" creationId="{2C80E1A1-D8AE-E246-BC68-FEF664D95EAE}"/>
          </ac:spMkLst>
        </pc:spChg>
        <pc:picChg chg="del">
          <ac:chgData name="Curtis Chang" userId="aa78141acbea4c5a" providerId="LiveId" clId="{5189DF7E-C6E9-5949-AA63-1D0F1EF43A32}" dt="2018-09-03T03:23:39.882" v="3" actId="478"/>
          <ac:picMkLst>
            <pc:docMk/>
            <pc:sldMk cId="2131562605" sldId="632"/>
            <ac:picMk id="4" creationId="{00000000-0000-0000-0000-000000000000}"/>
          </ac:picMkLst>
        </pc:picChg>
      </pc:sldChg>
      <pc:sldChg chg="modSp add ord">
        <pc:chgData name="Curtis Chang" userId="aa78141acbea4c5a" providerId="LiveId" clId="{5189DF7E-C6E9-5949-AA63-1D0F1EF43A32}" dt="2018-09-03T03:33:12.669" v="752" actId="20577"/>
        <pc:sldMkLst>
          <pc:docMk/>
          <pc:sldMk cId="2582778476" sldId="633"/>
        </pc:sldMkLst>
        <pc:spChg chg="mod">
          <ac:chgData name="Curtis Chang" userId="aa78141acbea4c5a" providerId="LiveId" clId="{5189DF7E-C6E9-5949-AA63-1D0F1EF43A32}" dt="2018-09-03T03:33:12.669" v="752" actId="20577"/>
          <ac:spMkLst>
            <pc:docMk/>
            <pc:sldMk cId="2582778476" sldId="633"/>
            <ac:spMk id="2" creationId="{00000000-0000-0000-0000-000000000000}"/>
          </ac:spMkLst>
        </pc:spChg>
      </pc:sldChg>
      <pc:sldChg chg="modSp add ord">
        <pc:chgData name="Curtis Chang" userId="aa78141acbea4c5a" providerId="LiveId" clId="{5189DF7E-C6E9-5949-AA63-1D0F1EF43A32}" dt="2018-09-07T03:22:21.536" v="14405" actId="20577"/>
        <pc:sldMkLst>
          <pc:docMk/>
          <pc:sldMk cId="1335246022" sldId="636"/>
        </pc:sldMkLst>
        <pc:spChg chg="mod">
          <ac:chgData name="Curtis Chang" userId="aa78141acbea4c5a" providerId="LiveId" clId="{5189DF7E-C6E9-5949-AA63-1D0F1EF43A32}" dt="2018-09-07T02:53:55.939" v="14373" actId="20577"/>
          <ac:spMkLst>
            <pc:docMk/>
            <pc:sldMk cId="1335246022" sldId="636"/>
            <ac:spMk id="2" creationId="{00000000-0000-0000-0000-000000000000}"/>
          </ac:spMkLst>
        </pc:spChg>
        <pc:spChg chg="mod">
          <ac:chgData name="Curtis Chang" userId="aa78141acbea4c5a" providerId="LiveId" clId="{5189DF7E-C6E9-5949-AA63-1D0F1EF43A32}" dt="2018-09-07T03:22:21.536" v="14405" actId="20577"/>
          <ac:spMkLst>
            <pc:docMk/>
            <pc:sldMk cId="1335246022" sldId="636"/>
            <ac:spMk id="5" creationId="{2C80E1A1-D8AE-E246-BC68-FEF664D95EAE}"/>
          </ac:spMkLst>
        </pc:spChg>
      </pc:sldChg>
      <pc:sldChg chg="modSp add addAnim delAnim">
        <pc:chgData name="Curtis Chang" userId="aa78141acbea4c5a" providerId="LiveId" clId="{5189DF7E-C6E9-5949-AA63-1D0F1EF43A32}" dt="2018-09-07T19:16:31.510" v="14621" actId="20577"/>
        <pc:sldMkLst>
          <pc:docMk/>
          <pc:sldMk cId="3485471783" sldId="637"/>
        </pc:sldMkLst>
        <pc:spChg chg="mod">
          <ac:chgData name="Curtis Chang" userId="aa78141acbea4c5a" providerId="LiveId" clId="{5189DF7E-C6E9-5949-AA63-1D0F1EF43A32}" dt="2018-09-07T19:16:31.510" v="14621" actId="20577"/>
          <ac:spMkLst>
            <pc:docMk/>
            <pc:sldMk cId="3485471783" sldId="637"/>
            <ac:spMk id="2" creationId="{00000000-0000-0000-0000-000000000000}"/>
          </ac:spMkLst>
        </pc:spChg>
        <pc:spChg chg="mod">
          <ac:chgData name="Curtis Chang" userId="aa78141acbea4c5a" providerId="LiveId" clId="{5189DF7E-C6E9-5949-AA63-1D0F1EF43A32}" dt="2018-09-06T23:30:20.958" v="8920" actId="20577"/>
          <ac:spMkLst>
            <pc:docMk/>
            <pc:sldMk cId="3485471783" sldId="637"/>
            <ac:spMk id="3" creationId="{00000000-0000-0000-0000-000000000000}"/>
          </ac:spMkLst>
        </pc:spChg>
      </pc:sldChg>
      <pc:sldChg chg="modSp add">
        <pc:chgData name="Curtis Chang" userId="aa78141acbea4c5a" providerId="LiveId" clId="{5189DF7E-C6E9-5949-AA63-1D0F1EF43A32}" dt="2018-09-06T23:07:38.834" v="7917" actId="20577"/>
        <pc:sldMkLst>
          <pc:docMk/>
          <pc:sldMk cId="2835896667" sldId="638"/>
        </pc:sldMkLst>
        <pc:spChg chg="mod">
          <ac:chgData name="Curtis Chang" userId="aa78141acbea4c5a" providerId="LiveId" clId="{5189DF7E-C6E9-5949-AA63-1D0F1EF43A32}" dt="2018-09-04T00:04:03.889" v="6670" actId="20577"/>
          <ac:spMkLst>
            <pc:docMk/>
            <pc:sldMk cId="2835896667" sldId="638"/>
            <ac:spMk id="2" creationId="{00000000-0000-0000-0000-000000000000}"/>
          </ac:spMkLst>
        </pc:spChg>
        <pc:spChg chg="mod">
          <ac:chgData name="Curtis Chang" userId="aa78141acbea4c5a" providerId="LiveId" clId="{5189DF7E-C6E9-5949-AA63-1D0F1EF43A32}" dt="2018-09-06T23:07:38.834" v="7917" actId="20577"/>
          <ac:spMkLst>
            <pc:docMk/>
            <pc:sldMk cId="2835896667" sldId="638"/>
            <ac:spMk id="3" creationId="{00000000-0000-0000-0000-000000000000}"/>
          </ac:spMkLst>
        </pc:spChg>
      </pc:sldChg>
      <pc:sldChg chg="modSp add">
        <pc:chgData name="Curtis Chang" userId="aa78141acbea4c5a" providerId="LiveId" clId="{5189DF7E-C6E9-5949-AA63-1D0F1EF43A32}" dt="2018-09-07T04:03:55.894" v="14585" actId="20577"/>
        <pc:sldMkLst>
          <pc:docMk/>
          <pc:sldMk cId="2231508341" sldId="641"/>
        </pc:sldMkLst>
        <pc:spChg chg="mod">
          <ac:chgData name="Curtis Chang" userId="aa78141acbea4c5a" providerId="LiveId" clId="{5189DF7E-C6E9-5949-AA63-1D0F1EF43A32}" dt="2018-09-07T02:53:29.573" v="14371" actId="20577"/>
          <ac:spMkLst>
            <pc:docMk/>
            <pc:sldMk cId="2231508341" sldId="641"/>
            <ac:spMk id="2" creationId="{00000000-0000-0000-0000-000000000000}"/>
          </ac:spMkLst>
        </pc:spChg>
        <pc:spChg chg="mod">
          <ac:chgData name="Curtis Chang" userId="aa78141acbea4c5a" providerId="LiveId" clId="{5189DF7E-C6E9-5949-AA63-1D0F1EF43A32}" dt="2018-09-07T04:03:55.894" v="14585" actId="20577"/>
          <ac:spMkLst>
            <pc:docMk/>
            <pc:sldMk cId="2231508341" sldId="641"/>
            <ac:spMk id="5" creationId="{2C80E1A1-D8AE-E246-BC68-FEF664D95EAE}"/>
          </ac:spMkLst>
        </pc:spChg>
      </pc:sldChg>
      <pc:sldChg chg="modSp add ord">
        <pc:chgData name="Curtis Chang" userId="aa78141acbea4c5a" providerId="LiveId" clId="{5189DF7E-C6E9-5949-AA63-1D0F1EF43A32}" dt="2018-09-07T19:30:35.849" v="15484" actId="20577"/>
        <pc:sldMkLst>
          <pc:docMk/>
          <pc:sldMk cId="3551226905" sldId="642"/>
        </pc:sldMkLst>
        <pc:spChg chg="mod">
          <ac:chgData name="Curtis Chang" userId="aa78141acbea4c5a" providerId="LiveId" clId="{5189DF7E-C6E9-5949-AA63-1D0F1EF43A32}" dt="2018-09-07T00:22:15.952" v="11549" actId="27636"/>
          <ac:spMkLst>
            <pc:docMk/>
            <pc:sldMk cId="3551226905" sldId="642"/>
            <ac:spMk id="2" creationId="{00000000-0000-0000-0000-000000000000}"/>
          </ac:spMkLst>
        </pc:spChg>
        <pc:spChg chg="mod">
          <ac:chgData name="Curtis Chang" userId="aa78141acbea4c5a" providerId="LiveId" clId="{5189DF7E-C6E9-5949-AA63-1D0F1EF43A32}" dt="2018-09-07T19:30:35.849" v="15484" actId="20577"/>
          <ac:spMkLst>
            <pc:docMk/>
            <pc:sldMk cId="3551226905" sldId="642"/>
            <ac:spMk id="5" creationId="{2C80E1A1-D8AE-E246-BC68-FEF664D95EAE}"/>
          </ac:spMkLst>
        </pc:spChg>
      </pc:sldChg>
      <pc:sldChg chg="modSp add">
        <pc:chgData name="Curtis Chang" userId="aa78141acbea4c5a" providerId="LiveId" clId="{5189DF7E-C6E9-5949-AA63-1D0F1EF43A32}" dt="2018-09-07T19:36:20.341" v="15637" actId="20577"/>
        <pc:sldMkLst>
          <pc:docMk/>
          <pc:sldMk cId="190161486" sldId="643"/>
        </pc:sldMkLst>
        <pc:spChg chg="mod">
          <ac:chgData name="Curtis Chang" userId="aa78141acbea4c5a" providerId="LiveId" clId="{5189DF7E-C6E9-5949-AA63-1D0F1EF43A32}" dt="2018-09-07T19:36:20.341" v="15637" actId="20577"/>
          <ac:spMkLst>
            <pc:docMk/>
            <pc:sldMk cId="190161486" sldId="643"/>
            <ac:spMk id="3" creationId="{00000000-0000-0000-0000-000000000000}"/>
          </ac:spMkLst>
        </pc:spChg>
      </pc:sldChg>
      <pc:sldChg chg="modSp add">
        <pc:chgData name="Curtis Chang" userId="aa78141acbea4c5a" providerId="LiveId" clId="{5189DF7E-C6E9-5949-AA63-1D0F1EF43A32}" dt="2018-09-07T03:22:34.212" v="14406" actId="114"/>
        <pc:sldMkLst>
          <pc:docMk/>
          <pc:sldMk cId="1698663474" sldId="644"/>
        </pc:sldMkLst>
        <pc:spChg chg="mod">
          <ac:chgData name="Curtis Chang" userId="aa78141acbea4c5a" providerId="LiveId" clId="{5189DF7E-C6E9-5949-AA63-1D0F1EF43A32}" dt="2018-09-07T02:53:45.395" v="14372" actId="20577"/>
          <ac:spMkLst>
            <pc:docMk/>
            <pc:sldMk cId="1698663474" sldId="644"/>
            <ac:spMk id="2" creationId="{00000000-0000-0000-0000-000000000000}"/>
          </ac:spMkLst>
        </pc:spChg>
        <pc:spChg chg="mod">
          <ac:chgData name="Curtis Chang" userId="aa78141acbea4c5a" providerId="LiveId" clId="{5189DF7E-C6E9-5949-AA63-1D0F1EF43A32}" dt="2018-09-07T03:22:34.212" v="14406" actId="114"/>
          <ac:spMkLst>
            <pc:docMk/>
            <pc:sldMk cId="1698663474" sldId="644"/>
            <ac:spMk id="5" creationId="{2C80E1A1-D8AE-E246-BC68-FEF664D95EAE}"/>
          </ac:spMkLst>
        </pc:spChg>
      </pc:sldChg>
      <pc:sldChg chg="modSp add">
        <pc:chgData name="Curtis Chang" userId="aa78141acbea4c5a" providerId="LiveId" clId="{5189DF7E-C6E9-5949-AA63-1D0F1EF43A32}" dt="2018-09-07T03:22:49.527" v="14407" actId="114"/>
        <pc:sldMkLst>
          <pc:docMk/>
          <pc:sldMk cId="3998062616" sldId="645"/>
        </pc:sldMkLst>
        <pc:spChg chg="mod">
          <ac:chgData name="Curtis Chang" userId="aa78141acbea4c5a" providerId="LiveId" clId="{5189DF7E-C6E9-5949-AA63-1D0F1EF43A32}" dt="2018-09-07T03:22:49.527" v="14407" actId="114"/>
          <ac:spMkLst>
            <pc:docMk/>
            <pc:sldMk cId="3998062616" sldId="645"/>
            <ac:spMk id="5" creationId="{2C80E1A1-D8AE-E246-BC68-FEF664D95EAE}"/>
          </ac:spMkLst>
        </pc:spChg>
      </pc:sldChg>
      <pc:sldChg chg="modSp add delAnim">
        <pc:chgData name="Curtis Chang" userId="aa78141acbea4c5a" providerId="LiveId" clId="{5189DF7E-C6E9-5949-AA63-1D0F1EF43A32}" dt="2018-09-07T19:36:26.995" v="15638" actId="20577"/>
        <pc:sldMkLst>
          <pc:docMk/>
          <pc:sldMk cId="1850008746" sldId="646"/>
        </pc:sldMkLst>
        <pc:spChg chg="mod">
          <ac:chgData name="Curtis Chang" userId="aa78141acbea4c5a" providerId="LiveId" clId="{5189DF7E-C6E9-5949-AA63-1D0F1EF43A32}" dt="2018-09-07T19:36:26.995" v="15638" actId="20577"/>
          <ac:spMkLst>
            <pc:docMk/>
            <pc:sldMk cId="1850008746" sldId="646"/>
            <ac:spMk id="3" creationId="{00000000-0000-0000-0000-000000000000}"/>
          </ac:spMkLst>
        </pc:spChg>
      </pc:sldChg>
      <pc:sldChg chg="modSp add ord">
        <pc:chgData name="Curtis Chang" userId="aa78141acbea4c5a" providerId="LiveId" clId="{5189DF7E-C6E9-5949-AA63-1D0F1EF43A32}" dt="2018-09-07T19:39:55.780" v="15777" actId="5793"/>
        <pc:sldMkLst>
          <pc:docMk/>
          <pc:sldMk cId="3756650778" sldId="647"/>
        </pc:sldMkLst>
        <pc:spChg chg="mod">
          <ac:chgData name="Curtis Chang" userId="aa78141acbea4c5a" providerId="LiveId" clId="{5189DF7E-C6E9-5949-AA63-1D0F1EF43A32}" dt="2018-09-07T19:39:55.780" v="15777" actId="5793"/>
          <ac:spMkLst>
            <pc:docMk/>
            <pc:sldMk cId="3756650778" sldId="647"/>
            <ac:spMk id="2" creationId="{00000000-0000-0000-0000-000000000000}"/>
          </ac:spMkLst>
        </pc:spChg>
        <pc:spChg chg="mod">
          <ac:chgData name="Curtis Chang" userId="aa78141acbea4c5a" providerId="LiveId" clId="{5189DF7E-C6E9-5949-AA63-1D0F1EF43A32}" dt="2018-09-07T19:37:17.332" v="15754" actId="20577"/>
          <ac:spMkLst>
            <pc:docMk/>
            <pc:sldMk cId="3756650778" sldId="647"/>
            <ac:spMk id="3" creationId="{00000000-0000-0000-0000-000000000000}"/>
          </ac:spMkLst>
        </pc:spChg>
      </pc:sldChg>
      <pc:sldChg chg="modSp add ord">
        <pc:chgData name="Curtis Chang" userId="aa78141acbea4c5a" providerId="LiveId" clId="{5189DF7E-C6E9-5949-AA63-1D0F1EF43A32}" dt="2018-09-07T19:48:11" v="16150" actId="1076"/>
        <pc:sldMkLst>
          <pc:docMk/>
          <pc:sldMk cId="2791863702" sldId="648"/>
        </pc:sldMkLst>
        <pc:spChg chg="mod">
          <ac:chgData name="Curtis Chang" userId="aa78141acbea4c5a" providerId="LiveId" clId="{5189DF7E-C6E9-5949-AA63-1D0F1EF43A32}" dt="2018-09-07T19:47:53.780" v="16149" actId="20577"/>
          <ac:spMkLst>
            <pc:docMk/>
            <pc:sldMk cId="2791863702" sldId="648"/>
            <ac:spMk id="3" creationId="{00000000-0000-0000-0000-000000000000}"/>
          </ac:spMkLst>
        </pc:spChg>
      </pc:sldChg>
      <pc:sldChg chg="modSp add">
        <pc:chgData name="Curtis Chang" userId="aa78141acbea4c5a" providerId="LiveId" clId="{5189DF7E-C6E9-5949-AA63-1D0F1EF43A32}" dt="2018-09-07T20:18:35.177" v="16864" actId="20577"/>
        <pc:sldMkLst>
          <pc:docMk/>
          <pc:sldMk cId="3193683823" sldId="649"/>
        </pc:sldMkLst>
        <pc:spChg chg="mod">
          <ac:chgData name="Curtis Chang" userId="aa78141acbea4c5a" providerId="LiveId" clId="{5189DF7E-C6E9-5949-AA63-1D0F1EF43A32}" dt="2018-09-07T20:18:35.177" v="16864" actId="20577"/>
          <ac:spMkLst>
            <pc:docMk/>
            <pc:sldMk cId="3193683823" sldId="649"/>
            <ac:spMk id="2" creationId="{00000000-0000-0000-0000-000000000000}"/>
          </ac:spMkLst>
        </pc:spChg>
        <pc:spChg chg="mod">
          <ac:chgData name="Curtis Chang" userId="aa78141acbea4c5a" providerId="LiveId" clId="{5189DF7E-C6E9-5949-AA63-1D0F1EF43A32}" dt="2018-09-07T20:16:32.193" v="16861" actId="20577"/>
          <ac:spMkLst>
            <pc:docMk/>
            <pc:sldMk cId="3193683823" sldId="649"/>
            <ac:spMk id="3" creationId="{00000000-0000-0000-0000-000000000000}"/>
          </ac:spMkLst>
        </pc:spChg>
      </pc:sldChg>
      <pc:sldChg chg="modSp add">
        <pc:chgData name="Curtis Chang" userId="aa78141acbea4c5a" providerId="LiveId" clId="{5189DF7E-C6E9-5949-AA63-1D0F1EF43A32}" dt="2018-09-07T20:19:33.566" v="16914" actId="20577"/>
        <pc:sldMkLst>
          <pc:docMk/>
          <pc:sldMk cId="2299402611" sldId="650"/>
        </pc:sldMkLst>
        <pc:spChg chg="mod">
          <ac:chgData name="Curtis Chang" userId="aa78141acbea4c5a" providerId="LiveId" clId="{5189DF7E-C6E9-5949-AA63-1D0F1EF43A32}" dt="2018-09-07T20:19:33.566" v="16914" actId="20577"/>
          <ac:spMkLst>
            <pc:docMk/>
            <pc:sldMk cId="2299402611" sldId="650"/>
            <ac:spMk id="2" creationId="{00000000-0000-0000-0000-000000000000}"/>
          </ac:spMkLst>
        </pc:spChg>
        <pc:spChg chg="mod">
          <ac:chgData name="Curtis Chang" userId="aa78141acbea4c5a" providerId="LiveId" clId="{5189DF7E-C6E9-5949-AA63-1D0F1EF43A32}" dt="2018-09-07T20:14:08.789" v="16759" actId="20577"/>
          <ac:spMkLst>
            <pc:docMk/>
            <pc:sldMk cId="2299402611" sldId="650"/>
            <ac:spMk id="3" creationId="{00000000-0000-0000-0000-000000000000}"/>
          </ac:spMkLst>
        </pc:spChg>
      </pc:sldChg>
      <pc:sldChg chg="modSp">
        <pc:chgData name="Curtis Chang" userId="aa78141acbea4c5a" providerId="LiveId" clId="{5189DF7E-C6E9-5949-AA63-1D0F1EF43A32}" dt="2018-09-08T01:20:20.136" v="28673" actId="20577"/>
        <pc:sldMkLst>
          <pc:docMk/>
          <pc:sldMk cId="839445664" sldId="653"/>
        </pc:sldMkLst>
        <pc:spChg chg="mod">
          <ac:chgData name="Curtis Chang" userId="aa78141acbea4c5a" providerId="LiveId" clId="{5189DF7E-C6E9-5949-AA63-1D0F1EF43A32}" dt="2018-09-08T01:20:20.136" v="28673" actId="20577"/>
          <ac:spMkLst>
            <pc:docMk/>
            <pc:sldMk cId="839445664" sldId="653"/>
            <ac:spMk id="3" creationId="{00000000-0000-0000-0000-000000000000}"/>
          </ac:spMkLst>
        </pc:spChg>
      </pc:sldChg>
      <pc:sldChg chg="modSp">
        <pc:chgData name="Curtis Chang" userId="aa78141acbea4c5a" providerId="LiveId" clId="{5189DF7E-C6E9-5949-AA63-1D0F1EF43A32}" dt="2018-09-07T21:02:31.952" v="17121" actId="20577"/>
        <pc:sldMkLst>
          <pc:docMk/>
          <pc:sldMk cId="4231671648" sldId="654"/>
        </pc:sldMkLst>
        <pc:spChg chg="mod">
          <ac:chgData name="Curtis Chang" userId="aa78141acbea4c5a" providerId="LiveId" clId="{5189DF7E-C6E9-5949-AA63-1D0F1EF43A32}" dt="2018-09-07T21:02:31.952" v="17121" actId="20577"/>
          <ac:spMkLst>
            <pc:docMk/>
            <pc:sldMk cId="4231671648" sldId="654"/>
            <ac:spMk id="3" creationId="{00000000-0000-0000-0000-000000000000}"/>
          </ac:spMkLst>
        </pc:spChg>
      </pc:sldChg>
      <pc:sldChg chg="modSp add ord">
        <pc:chgData name="Curtis Chang" userId="aa78141acbea4c5a" providerId="LiveId" clId="{5189DF7E-C6E9-5949-AA63-1D0F1EF43A32}" dt="2018-09-07T21:12:22.859" v="18262" actId="27636"/>
        <pc:sldMkLst>
          <pc:docMk/>
          <pc:sldMk cId="1658633736" sldId="656"/>
        </pc:sldMkLst>
        <pc:spChg chg="mod">
          <ac:chgData name="Curtis Chang" userId="aa78141acbea4c5a" providerId="LiveId" clId="{5189DF7E-C6E9-5949-AA63-1D0F1EF43A32}" dt="2018-09-07T21:05:46.670" v="17594" actId="20577"/>
          <ac:spMkLst>
            <pc:docMk/>
            <pc:sldMk cId="1658633736" sldId="656"/>
            <ac:spMk id="2" creationId="{00000000-0000-0000-0000-000000000000}"/>
          </ac:spMkLst>
        </pc:spChg>
        <pc:spChg chg="mod">
          <ac:chgData name="Curtis Chang" userId="aa78141acbea4c5a" providerId="LiveId" clId="{5189DF7E-C6E9-5949-AA63-1D0F1EF43A32}" dt="2018-09-07T21:12:22.859" v="18262" actId="27636"/>
          <ac:spMkLst>
            <pc:docMk/>
            <pc:sldMk cId="1658633736" sldId="656"/>
            <ac:spMk id="3" creationId="{00000000-0000-0000-0000-000000000000}"/>
          </ac:spMkLst>
        </pc:spChg>
      </pc:sldChg>
      <pc:sldChg chg="modSp add">
        <pc:chgData name="Curtis Chang" userId="aa78141acbea4c5a" providerId="LiveId" clId="{5189DF7E-C6E9-5949-AA63-1D0F1EF43A32}" dt="2018-09-07T21:13:49.615" v="18263" actId="20577"/>
        <pc:sldMkLst>
          <pc:docMk/>
          <pc:sldMk cId="2298342247" sldId="657"/>
        </pc:sldMkLst>
        <pc:spChg chg="mod">
          <ac:chgData name="Curtis Chang" userId="aa78141acbea4c5a" providerId="LiveId" clId="{5189DF7E-C6E9-5949-AA63-1D0F1EF43A32}" dt="2018-09-07T21:13:49.615" v="18263" actId="20577"/>
          <ac:spMkLst>
            <pc:docMk/>
            <pc:sldMk cId="2298342247" sldId="657"/>
            <ac:spMk id="3" creationId="{00000000-0000-0000-0000-000000000000}"/>
          </ac:spMkLst>
        </pc:spChg>
      </pc:sldChg>
      <pc:sldChg chg="modSp add">
        <pc:chgData name="Curtis Chang" userId="aa78141acbea4c5a" providerId="LiveId" clId="{5189DF7E-C6E9-5949-AA63-1D0F1EF43A32}" dt="2018-09-07T21:21:13.439" v="19162" actId="20577"/>
        <pc:sldMkLst>
          <pc:docMk/>
          <pc:sldMk cId="3190951350" sldId="658"/>
        </pc:sldMkLst>
        <pc:spChg chg="mod">
          <ac:chgData name="Curtis Chang" userId="aa78141acbea4c5a" providerId="LiveId" clId="{5189DF7E-C6E9-5949-AA63-1D0F1EF43A32}" dt="2018-09-07T21:18:55.108" v="19085" actId="20577"/>
          <ac:spMkLst>
            <pc:docMk/>
            <pc:sldMk cId="3190951350" sldId="658"/>
            <ac:spMk id="2" creationId="{00000000-0000-0000-0000-000000000000}"/>
          </ac:spMkLst>
        </pc:spChg>
        <pc:spChg chg="mod">
          <ac:chgData name="Curtis Chang" userId="aa78141acbea4c5a" providerId="LiveId" clId="{5189DF7E-C6E9-5949-AA63-1D0F1EF43A32}" dt="2018-09-07T21:21:13.439" v="19162" actId="20577"/>
          <ac:spMkLst>
            <pc:docMk/>
            <pc:sldMk cId="3190951350" sldId="658"/>
            <ac:spMk id="3" creationId="{00000000-0000-0000-0000-000000000000}"/>
          </ac:spMkLst>
        </pc:spChg>
      </pc:sldChg>
      <pc:sldChg chg="modSp add">
        <pc:chgData name="Curtis Chang" userId="aa78141acbea4c5a" providerId="LiveId" clId="{5189DF7E-C6E9-5949-AA63-1D0F1EF43A32}" dt="2018-09-07T21:34:25.257" v="20203" actId="20577"/>
        <pc:sldMkLst>
          <pc:docMk/>
          <pc:sldMk cId="235156150" sldId="659"/>
        </pc:sldMkLst>
        <pc:spChg chg="mod">
          <ac:chgData name="Curtis Chang" userId="aa78141acbea4c5a" providerId="LiveId" clId="{5189DF7E-C6E9-5949-AA63-1D0F1EF43A32}" dt="2018-09-07T21:26:36.587" v="19363" actId="20577"/>
          <ac:spMkLst>
            <pc:docMk/>
            <pc:sldMk cId="235156150" sldId="659"/>
            <ac:spMk id="2" creationId="{00000000-0000-0000-0000-000000000000}"/>
          </ac:spMkLst>
        </pc:spChg>
        <pc:spChg chg="mod">
          <ac:chgData name="Curtis Chang" userId="aa78141acbea4c5a" providerId="LiveId" clId="{5189DF7E-C6E9-5949-AA63-1D0F1EF43A32}" dt="2018-09-07T21:34:25.257" v="20203" actId="20577"/>
          <ac:spMkLst>
            <pc:docMk/>
            <pc:sldMk cId="235156150" sldId="659"/>
            <ac:spMk id="3" creationId="{00000000-0000-0000-0000-000000000000}"/>
          </ac:spMkLst>
        </pc:spChg>
      </pc:sldChg>
      <pc:sldChg chg="modSp add">
        <pc:chgData name="Curtis Chang" userId="aa78141acbea4c5a" providerId="LiveId" clId="{5189DF7E-C6E9-5949-AA63-1D0F1EF43A32}" dt="2018-09-07T21:38:13.310" v="20432" actId="20577"/>
        <pc:sldMkLst>
          <pc:docMk/>
          <pc:sldMk cId="967918702" sldId="660"/>
        </pc:sldMkLst>
        <pc:spChg chg="mod">
          <ac:chgData name="Curtis Chang" userId="aa78141acbea4c5a" providerId="LiveId" clId="{5189DF7E-C6E9-5949-AA63-1D0F1EF43A32}" dt="2018-09-07T21:38:13.310" v="20432" actId="20577"/>
          <ac:spMkLst>
            <pc:docMk/>
            <pc:sldMk cId="967918702" sldId="660"/>
            <ac:spMk id="3" creationId="{00000000-0000-0000-0000-000000000000}"/>
          </ac:spMkLst>
        </pc:spChg>
      </pc:sldChg>
      <pc:sldChg chg="modSp add">
        <pc:chgData name="Curtis Chang" userId="aa78141acbea4c5a" providerId="LiveId" clId="{5189DF7E-C6E9-5949-AA63-1D0F1EF43A32}" dt="2018-09-07T21:39:42.285" v="20533" actId="122"/>
        <pc:sldMkLst>
          <pc:docMk/>
          <pc:sldMk cId="709661110" sldId="661"/>
        </pc:sldMkLst>
        <pc:spChg chg="mod">
          <ac:chgData name="Curtis Chang" userId="aa78141acbea4c5a" providerId="LiveId" clId="{5189DF7E-C6E9-5949-AA63-1D0F1EF43A32}" dt="2018-09-07T21:39:42.285" v="20533" actId="122"/>
          <ac:spMkLst>
            <pc:docMk/>
            <pc:sldMk cId="709661110" sldId="661"/>
            <ac:spMk id="3" creationId="{00000000-0000-0000-0000-000000000000}"/>
          </ac:spMkLst>
        </pc:spChg>
      </pc:sldChg>
      <pc:sldChg chg="modSp add ord">
        <pc:chgData name="Curtis Chang" userId="aa78141acbea4c5a" providerId="LiveId" clId="{5189DF7E-C6E9-5949-AA63-1D0F1EF43A32}" dt="2018-09-07T21:41:18.157" v="20539" actId="113"/>
        <pc:sldMkLst>
          <pc:docMk/>
          <pc:sldMk cId="4082969449" sldId="662"/>
        </pc:sldMkLst>
        <pc:spChg chg="mod">
          <ac:chgData name="Curtis Chang" userId="aa78141acbea4c5a" providerId="LiveId" clId="{5189DF7E-C6E9-5949-AA63-1D0F1EF43A32}" dt="2018-09-07T21:41:18.157" v="20539" actId="113"/>
          <ac:spMkLst>
            <pc:docMk/>
            <pc:sldMk cId="4082969449" sldId="662"/>
            <ac:spMk id="3" creationId="{00000000-0000-0000-0000-000000000000}"/>
          </ac:spMkLst>
        </pc:spChg>
      </pc:sldChg>
      <pc:sldChg chg="modSp new">
        <pc:chgData name="Curtis Chang" userId="aa78141acbea4c5a" providerId="LiveId" clId="{5189DF7E-C6E9-5949-AA63-1D0F1EF43A32}" dt="2018-09-08T00:06:05.829" v="21883" actId="20577"/>
        <pc:sldMkLst>
          <pc:docMk/>
          <pc:sldMk cId="1195974927" sldId="663"/>
        </pc:sldMkLst>
        <pc:spChg chg="mod">
          <ac:chgData name="Curtis Chang" userId="aa78141acbea4c5a" providerId="LiveId" clId="{5189DF7E-C6E9-5949-AA63-1D0F1EF43A32}" dt="2018-09-07T23:51:53.317" v="20749" actId="20577"/>
          <ac:spMkLst>
            <pc:docMk/>
            <pc:sldMk cId="1195974927" sldId="663"/>
            <ac:spMk id="2" creationId="{1AB87471-E6E7-B643-AB84-567FBDC6B3A1}"/>
          </ac:spMkLst>
        </pc:spChg>
        <pc:spChg chg="mod">
          <ac:chgData name="Curtis Chang" userId="aa78141acbea4c5a" providerId="LiveId" clId="{5189DF7E-C6E9-5949-AA63-1D0F1EF43A32}" dt="2018-09-08T00:06:05.829" v="21883" actId="20577"/>
          <ac:spMkLst>
            <pc:docMk/>
            <pc:sldMk cId="1195974927" sldId="663"/>
            <ac:spMk id="3" creationId="{26C16C15-D2AF-D248-8AA2-C4E0AC4E0CB9}"/>
          </ac:spMkLst>
        </pc:spChg>
      </pc:sldChg>
      <pc:sldChg chg="modSp add">
        <pc:chgData name="Curtis Chang" userId="aa78141acbea4c5a" providerId="LiveId" clId="{5189DF7E-C6E9-5949-AA63-1D0F1EF43A32}" dt="2018-09-08T00:09:02.634" v="22150" actId="20577"/>
        <pc:sldMkLst>
          <pc:docMk/>
          <pc:sldMk cId="66589139" sldId="664"/>
        </pc:sldMkLst>
        <pc:spChg chg="mod">
          <ac:chgData name="Curtis Chang" userId="aa78141acbea4c5a" providerId="LiveId" clId="{5189DF7E-C6E9-5949-AA63-1D0F1EF43A32}" dt="2018-09-08T00:09:02.634" v="22150" actId="20577"/>
          <ac:spMkLst>
            <pc:docMk/>
            <pc:sldMk cId="66589139" sldId="664"/>
            <ac:spMk id="3" creationId="{26C16C15-D2AF-D248-8AA2-C4E0AC4E0CB9}"/>
          </ac:spMkLst>
        </pc:spChg>
      </pc:sldChg>
      <pc:sldChg chg="modSp add">
        <pc:chgData name="Curtis Chang" userId="aa78141acbea4c5a" providerId="LiveId" clId="{5189DF7E-C6E9-5949-AA63-1D0F1EF43A32}" dt="2018-09-08T00:15:11.005" v="22843" actId="27636"/>
        <pc:sldMkLst>
          <pc:docMk/>
          <pc:sldMk cId="2895231181" sldId="666"/>
        </pc:sldMkLst>
        <pc:spChg chg="mod">
          <ac:chgData name="Curtis Chang" userId="aa78141acbea4c5a" providerId="LiveId" clId="{5189DF7E-C6E9-5949-AA63-1D0F1EF43A32}" dt="2018-09-08T00:15:11.005" v="22843" actId="27636"/>
          <ac:spMkLst>
            <pc:docMk/>
            <pc:sldMk cId="2895231181" sldId="666"/>
            <ac:spMk id="3" creationId="{26C16C15-D2AF-D248-8AA2-C4E0AC4E0CB9}"/>
          </ac:spMkLst>
        </pc:spChg>
      </pc:sldChg>
      <pc:sldChg chg="modSp add">
        <pc:chgData name="Curtis Chang" userId="aa78141acbea4c5a" providerId="LiveId" clId="{5189DF7E-C6E9-5949-AA63-1D0F1EF43A32}" dt="2018-09-08T01:18:54.959" v="28611" actId="20577"/>
        <pc:sldMkLst>
          <pc:docMk/>
          <pc:sldMk cId="1565911581" sldId="667"/>
        </pc:sldMkLst>
        <pc:spChg chg="mod">
          <ac:chgData name="Curtis Chang" userId="aa78141acbea4c5a" providerId="LiveId" clId="{5189DF7E-C6E9-5949-AA63-1D0F1EF43A32}" dt="2018-09-08T00:16:19.648" v="22853" actId="20577"/>
          <ac:spMkLst>
            <pc:docMk/>
            <pc:sldMk cId="1565911581" sldId="667"/>
            <ac:spMk id="2" creationId="{1AB87471-E6E7-B643-AB84-567FBDC6B3A1}"/>
          </ac:spMkLst>
        </pc:spChg>
        <pc:spChg chg="mod">
          <ac:chgData name="Curtis Chang" userId="aa78141acbea4c5a" providerId="LiveId" clId="{5189DF7E-C6E9-5949-AA63-1D0F1EF43A32}" dt="2018-09-08T01:18:54.959" v="28611" actId="20577"/>
          <ac:spMkLst>
            <pc:docMk/>
            <pc:sldMk cId="1565911581" sldId="667"/>
            <ac:spMk id="3" creationId="{26C16C15-D2AF-D248-8AA2-C4E0AC4E0CB9}"/>
          </ac:spMkLst>
        </pc:spChg>
      </pc:sldChg>
      <pc:sldChg chg="modSp add">
        <pc:chgData name="Curtis Chang" userId="aa78141acbea4c5a" providerId="LiveId" clId="{5189DF7E-C6E9-5949-AA63-1D0F1EF43A32}" dt="2018-09-08T00:22:39.048" v="23709" actId="20577"/>
        <pc:sldMkLst>
          <pc:docMk/>
          <pc:sldMk cId="914577671" sldId="668"/>
        </pc:sldMkLst>
        <pc:spChg chg="mod">
          <ac:chgData name="Curtis Chang" userId="aa78141acbea4c5a" providerId="LiveId" clId="{5189DF7E-C6E9-5949-AA63-1D0F1EF43A32}" dt="2018-09-08T00:22:39.048" v="23709" actId="20577"/>
          <ac:spMkLst>
            <pc:docMk/>
            <pc:sldMk cId="914577671" sldId="668"/>
            <ac:spMk id="3" creationId="{26C16C15-D2AF-D248-8AA2-C4E0AC4E0CB9}"/>
          </ac:spMkLst>
        </pc:spChg>
      </pc:sldChg>
      <pc:sldChg chg="modSp add">
        <pc:chgData name="Curtis Chang" userId="aa78141acbea4c5a" providerId="LiveId" clId="{5189DF7E-C6E9-5949-AA63-1D0F1EF43A32}" dt="2018-09-08T00:49:14.422" v="25635" actId="20577"/>
        <pc:sldMkLst>
          <pc:docMk/>
          <pc:sldMk cId="3507940051" sldId="669"/>
        </pc:sldMkLst>
        <pc:spChg chg="mod">
          <ac:chgData name="Curtis Chang" userId="aa78141acbea4c5a" providerId="LiveId" clId="{5189DF7E-C6E9-5949-AA63-1D0F1EF43A32}" dt="2018-09-08T00:49:14.422" v="25635" actId="20577"/>
          <ac:spMkLst>
            <pc:docMk/>
            <pc:sldMk cId="3507940051" sldId="669"/>
            <ac:spMk id="3" creationId="{26C16C15-D2AF-D248-8AA2-C4E0AC4E0CB9}"/>
          </ac:spMkLst>
        </pc:spChg>
      </pc:sldChg>
      <pc:sldChg chg="modSp add">
        <pc:chgData name="Curtis Chang" userId="aa78141acbea4c5a" providerId="LiveId" clId="{5189DF7E-C6E9-5949-AA63-1D0F1EF43A32}" dt="2018-09-08T00:52:28.692" v="26008" actId="20577"/>
        <pc:sldMkLst>
          <pc:docMk/>
          <pc:sldMk cId="2576102509" sldId="670"/>
        </pc:sldMkLst>
        <pc:spChg chg="mod">
          <ac:chgData name="Curtis Chang" userId="aa78141acbea4c5a" providerId="LiveId" clId="{5189DF7E-C6E9-5949-AA63-1D0F1EF43A32}" dt="2018-09-08T00:52:28.692" v="26008" actId="20577"/>
          <ac:spMkLst>
            <pc:docMk/>
            <pc:sldMk cId="2576102509" sldId="670"/>
            <ac:spMk id="3" creationId="{26C16C15-D2AF-D248-8AA2-C4E0AC4E0CB9}"/>
          </ac:spMkLst>
        </pc:spChg>
      </pc:sldChg>
      <pc:sldChg chg="modSp add addAnim delAnim">
        <pc:chgData name="Curtis Chang" userId="aa78141acbea4c5a" providerId="LiveId" clId="{5189DF7E-C6E9-5949-AA63-1D0F1EF43A32}" dt="2018-09-08T01:15:09.057" v="28572" actId="20577"/>
        <pc:sldMkLst>
          <pc:docMk/>
          <pc:sldMk cId="2633161088" sldId="671"/>
        </pc:sldMkLst>
        <pc:spChg chg="mod">
          <ac:chgData name="Curtis Chang" userId="aa78141acbea4c5a" providerId="LiveId" clId="{5189DF7E-C6E9-5949-AA63-1D0F1EF43A32}" dt="2018-09-08T01:15:09.057" v="28572" actId="20577"/>
          <ac:spMkLst>
            <pc:docMk/>
            <pc:sldMk cId="2633161088" sldId="671"/>
            <ac:spMk id="3" creationId="{26C16C15-D2AF-D248-8AA2-C4E0AC4E0CB9}"/>
          </ac:spMkLst>
        </pc:spChg>
      </pc:sldChg>
      <pc:sldChg chg="modSp add">
        <pc:chgData name="Curtis Chang" userId="aa78141acbea4c5a" providerId="LiveId" clId="{5189DF7E-C6E9-5949-AA63-1D0F1EF43A32}" dt="2018-09-08T01:04:02.493" v="27403" actId="20577"/>
        <pc:sldMkLst>
          <pc:docMk/>
          <pc:sldMk cId="1678606416" sldId="672"/>
        </pc:sldMkLst>
        <pc:spChg chg="mod">
          <ac:chgData name="Curtis Chang" userId="aa78141acbea4c5a" providerId="LiveId" clId="{5189DF7E-C6E9-5949-AA63-1D0F1EF43A32}" dt="2018-09-08T01:04:02.493" v="27403" actId="20577"/>
          <ac:spMkLst>
            <pc:docMk/>
            <pc:sldMk cId="1678606416" sldId="672"/>
            <ac:spMk id="3" creationId="{26C16C15-D2AF-D248-8AA2-C4E0AC4E0CB9}"/>
          </ac:spMkLst>
        </pc:spChg>
      </pc:sldChg>
      <pc:sldChg chg="modSp add">
        <pc:chgData name="Curtis Chang" userId="aa78141acbea4c5a" providerId="LiveId" clId="{5189DF7E-C6E9-5949-AA63-1D0F1EF43A32}" dt="2018-09-08T01:05:50.826" v="27489" actId="20577"/>
        <pc:sldMkLst>
          <pc:docMk/>
          <pc:sldMk cId="1231310459" sldId="673"/>
        </pc:sldMkLst>
        <pc:spChg chg="mod">
          <ac:chgData name="Curtis Chang" userId="aa78141acbea4c5a" providerId="LiveId" clId="{5189DF7E-C6E9-5949-AA63-1D0F1EF43A32}" dt="2018-09-08T01:05:50.826" v="27489" actId="20577"/>
          <ac:spMkLst>
            <pc:docMk/>
            <pc:sldMk cId="1231310459" sldId="673"/>
            <ac:spMk id="3" creationId="{26C16C15-D2AF-D248-8AA2-C4E0AC4E0CB9}"/>
          </ac:spMkLst>
        </pc:spChg>
      </pc:sldChg>
      <pc:sldChg chg="modSp add">
        <pc:chgData name="Curtis Chang" userId="aa78141acbea4c5a" providerId="LiveId" clId="{5189DF7E-C6E9-5949-AA63-1D0F1EF43A32}" dt="2018-09-08T01:12:01.407" v="28271" actId="20577"/>
        <pc:sldMkLst>
          <pc:docMk/>
          <pc:sldMk cId="190720996" sldId="674"/>
        </pc:sldMkLst>
        <pc:spChg chg="mod">
          <ac:chgData name="Curtis Chang" userId="aa78141acbea4c5a" providerId="LiveId" clId="{5189DF7E-C6E9-5949-AA63-1D0F1EF43A32}" dt="2018-09-08T01:12:01.407" v="28271" actId="20577"/>
          <ac:spMkLst>
            <pc:docMk/>
            <pc:sldMk cId="190720996" sldId="674"/>
            <ac:spMk id="3" creationId="{26C16C15-D2AF-D248-8AA2-C4E0AC4E0CB9}"/>
          </ac:spMkLst>
        </pc:spChg>
      </pc:sldChg>
      <pc:sldChg chg="modSp add">
        <pc:chgData name="Curtis Chang" userId="aa78141acbea4c5a" providerId="LiveId" clId="{5189DF7E-C6E9-5949-AA63-1D0F1EF43A32}" dt="2018-09-08T01:14:27.828" v="28546" actId="20577"/>
        <pc:sldMkLst>
          <pc:docMk/>
          <pc:sldMk cId="3978885544" sldId="675"/>
        </pc:sldMkLst>
        <pc:spChg chg="mod">
          <ac:chgData name="Curtis Chang" userId="aa78141acbea4c5a" providerId="LiveId" clId="{5189DF7E-C6E9-5949-AA63-1D0F1EF43A32}" dt="2018-09-08T01:12:48.733" v="28302" actId="20577"/>
          <ac:spMkLst>
            <pc:docMk/>
            <pc:sldMk cId="3978885544" sldId="675"/>
            <ac:spMk id="2" creationId="{1AB87471-E6E7-B643-AB84-567FBDC6B3A1}"/>
          </ac:spMkLst>
        </pc:spChg>
        <pc:spChg chg="mod">
          <ac:chgData name="Curtis Chang" userId="aa78141acbea4c5a" providerId="LiveId" clId="{5189DF7E-C6E9-5949-AA63-1D0F1EF43A32}" dt="2018-09-08T01:14:27.828" v="28546" actId="20577"/>
          <ac:spMkLst>
            <pc:docMk/>
            <pc:sldMk cId="3978885544" sldId="675"/>
            <ac:spMk id="3" creationId="{26C16C15-D2AF-D248-8AA2-C4E0AC4E0CB9}"/>
          </ac:spMkLst>
        </pc:spChg>
      </pc:sldChg>
      <pc:sldChg chg="modSp add ord">
        <pc:chgData name="Curtis Chang" userId="aa78141acbea4c5a" providerId="LiveId" clId="{5189DF7E-C6E9-5949-AA63-1D0F1EF43A32}" dt="2018-09-13T15:47:47.847" v="30609" actId="20577"/>
        <pc:sldMkLst>
          <pc:docMk/>
          <pc:sldMk cId="2964675864" sldId="676"/>
        </pc:sldMkLst>
        <pc:spChg chg="mod">
          <ac:chgData name="Curtis Chang" userId="aa78141acbea4c5a" providerId="LiveId" clId="{5189DF7E-C6E9-5949-AA63-1D0F1EF43A32}" dt="2018-09-13T15:47:47.847" v="30609" actId="20577"/>
          <ac:spMkLst>
            <pc:docMk/>
            <pc:sldMk cId="2964675864" sldId="676"/>
            <ac:spMk id="3" creationId="{00000000-0000-0000-0000-000000000000}"/>
          </ac:spMkLst>
        </pc:spChg>
      </pc:sldChg>
      <pc:sldChg chg="modSp new">
        <pc:chgData name="Curtis Chang" userId="aa78141acbea4c5a" providerId="LiveId" clId="{5189DF7E-C6E9-5949-AA63-1D0F1EF43A32}" dt="2018-09-08T01:25:34.251" v="29415" actId="20577"/>
        <pc:sldMkLst>
          <pc:docMk/>
          <pc:sldMk cId="4218188038" sldId="677"/>
        </pc:sldMkLst>
        <pc:spChg chg="mod">
          <ac:chgData name="Curtis Chang" userId="aa78141acbea4c5a" providerId="LiveId" clId="{5189DF7E-C6E9-5949-AA63-1D0F1EF43A32}" dt="2018-09-08T01:25:34.251" v="29415" actId="20577"/>
          <ac:spMkLst>
            <pc:docMk/>
            <pc:sldMk cId="4218188038" sldId="677"/>
            <ac:spMk id="3" creationId="{A6076CDC-AA14-F345-A5AE-50BB341A3B8E}"/>
          </ac:spMkLst>
        </pc:spChg>
      </pc:sldChg>
      <pc:sldChg chg="modSp new">
        <pc:chgData name="Curtis Chang" userId="aa78141acbea4c5a" providerId="LiveId" clId="{5189DF7E-C6E9-5949-AA63-1D0F1EF43A32}" dt="2018-09-08T01:27:06.170" v="29702" actId="20577"/>
        <pc:sldMkLst>
          <pc:docMk/>
          <pc:sldMk cId="1979101567" sldId="678"/>
        </pc:sldMkLst>
        <pc:spChg chg="mod">
          <ac:chgData name="Curtis Chang" userId="aa78141acbea4c5a" providerId="LiveId" clId="{5189DF7E-C6E9-5949-AA63-1D0F1EF43A32}" dt="2018-09-08T01:27:06.170" v="29702" actId="20577"/>
          <ac:spMkLst>
            <pc:docMk/>
            <pc:sldMk cId="1979101567" sldId="678"/>
            <ac:spMk id="3" creationId="{919022E7-3E77-D348-A8A2-63D9B4B3BB71}"/>
          </ac:spMkLst>
        </pc:spChg>
      </pc:sldChg>
      <pc:sldChg chg="modSp new">
        <pc:chgData name="Curtis Chang" userId="aa78141acbea4c5a" providerId="LiveId" clId="{5189DF7E-C6E9-5949-AA63-1D0F1EF43A32}" dt="2018-09-08T01:27:32.748" v="29762" actId="12"/>
        <pc:sldMkLst>
          <pc:docMk/>
          <pc:sldMk cId="1201520078" sldId="679"/>
        </pc:sldMkLst>
        <pc:spChg chg="mod">
          <ac:chgData name="Curtis Chang" userId="aa78141acbea4c5a" providerId="LiveId" clId="{5189DF7E-C6E9-5949-AA63-1D0F1EF43A32}" dt="2018-09-08T01:27:32.748" v="29762" actId="12"/>
          <ac:spMkLst>
            <pc:docMk/>
            <pc:sldMk cId="1201520078" sldId="679"/>
            <ac:spMk id="3" creationId="{9B242DA9-C701-0D47-8690-17EC5FFB13D2}"/>
          </ac:spMkLst>
        </pc:spChg>
      </pc:sldChg>
      <pc:sldChg chg="modSp new ord">
        <pc:chgData name="Curtis Chang" userId="aa78141acbea4c5a" providerId="LiveId" clId="{5189DF7E-C6E9-5949-AA63-1D0F1EF43A32}" dt="2018-09-08T01:34:43.648" v="30526" actId="5793"/>
        <pc:sldMkLst>
          <pc:docMk/>
          <pc:sldMk cId="1182945641" sldId="680"/>
        </pc:sldMkLst>
        <pc:spChg chg="mod">
          <ac:chgData name="Curtis Chang" userId="aa78141acbea4c5a" providerId="LiveId" clId="{5189DF7E-C6E9-5949-AA63-1D0F1EF43A32}" dt="2018-09-08T01:34:43.648" v="30526" actId="5793"/>
          <ac:spMkLst>
            <pc:docMk/>
            <pc:sldMk cId="1182945641" sldId="680"/>
            <ac:spMk id="3" creationId="{FDF0CDFE-A452-334F-B43F-7125DFA5C7EE}"/>
          </ac:spMkLst>
        </pc:spChg>
      </pc:sldChg>
      <pc:sldChg chg="modSp new ord">
        <pc:chgData name="Curtis Chang" userId="aa78141acbea4c5a" providerId="LiveId" clId="{5189DF7E-C6E9-5949-AA63-1D0F1EF43A32}" dt="2018-09-08T01:34:27.763" v="30504" actId="12"/>
        <pc:sldMkLst>
          <pc:docMk/>
          <pc:sldMk cId="3824557341" sldId="681"/>
        </pc:sldMkLst>
        <pc:spChg chg="mod">
          <ac:chgData name="Curtis Chang" userId="aa78141acbea4c5a" providerId="LiveId" clId="{5189DF7E-C6E9-5949-AA63-1D0F1EF43A32}" dt="2018-09-08T01:34:27.763" v="30504" actId="12"/>
          <ac:spMkLst>
            <pc:docMk/>
            <pc:sldMk cId="3824557341" sldId="681"/>
            <ac:spMk id="3" creationId="{1AD20B77-5BBC-FA4B-9DD3-8F0ED9D1B4A7}"/>
          </ac:spMkLst>
        </pc:spChg>
      </pc:sldChg>
      <pc:sldChg chg="add ord">
        <pc:chgData name="Curtis Chang" userId="aa78141acbea4c5a" providerId="LiveId" clId="{5189DF7E-C6E9-5949-AA63-1D0F1EF43A32}" dt="2018-09-13T15:45:10.251" v="30528" actId="1076"/>
        <pc:sldMkLst>
          <pc:docMk/>
          <pc:sldMk cId="2775498496" sldId="690"/>
        </pc:sldMkLst>
      </pc:sldChg>
      <pc:sldChg chg="add ord">
        <pc:chgData name="Curtis Chang" userId="aa78141acbea4c5a" providerId="LiveId" clId="{5189DF7E-C6E9-5949-AA63-1D0F1EF43A32}" dt="2018-09-13T15:45:25.032" v="30530" actId="1076"/>
        <pc:sldMkLst>
          <pc:docMk/>
          <pc:sldMk cId="1706553090" sldId="691"/>
        </pc:sldMkLst>
      </pc:sldChg>
      <pc:sldChg chg="add ord">
        <pc:chgData name="Curtis Chang" userId="aa78141acbea4c5a" providerId="LiveId" clId="{5189DF7E-C6E9-5949-AA63-1D0F1EF43A32}" dt="2018-09-13T15:46:01.513" v="30533" actId="1076"/>
        <pc:sldMkLst>
          <pc:docMk/>
          <pc:sldMk cId="3343243816" sldId="6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B68C090-EA5E-48FC-AC0F-98DB23A405AF}" type="datetimeFigureOut">
              <a:rPr lang="en-US" smtClean="0"/>
              <a:t>9/21/18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DF0EFE45-CE60-40DC-A46F-9EB17E894FDD}" type="slidenum">
              <a:rPr lang="en-US" smtClean="0"/>
              <a:t>‹#›</a:t>
            </a:fld>
            <a:endParaRPr lang="en-US"/>
          </a:p>
        </p:txBody>
      </p:sp>
    </p:spTree>
    <p:extLst>
      <p:ext uri="{BB962C8B-B14F-4D97-AF65-F5344CB8AC3E}">
        <p14:creationId xmlns:p14="http://schemas.microsoft.com/office/powerpoint/2010/main" val="388249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this report </a:t>
            </a:r>
          </a:p>
        </p:txBody>
      </p:sp>
      <p:sp>
        <p:nvSpPr>
          <p:cNvPr id="4" name="Slide Number Placeholder 3"/>
          <p:cNvSpPr>
            <a:spLocks noGrp="1"/>
          </p:cNvSpPr>
          <p:nvPr>
            <p:ph type="sldNum" sz="quarter" idx="10"/>
          </p:nvPr>
        </p:nvSpPr>
        <p:spPr/>
        <p:txBody>
          <a:bodyPr/>
          <a:lstStyle/>
          <a:p>
            <a:fld id="{DF0EFE45-CE60-40DC-A46F-9EB17E894FDD}" type="slidenum">
              <a:rPr lang="en-US" smtClean="0"/>
              <a:t>3</a:t>
            </a:fld>
            <a:endParaRPr lang="en-US"/>
          </a:p>
        </p:txBody>
      </p:sp>
    </p:spTree>
    <p:extLst>
      <p:ext uri="{BB962C8B-B14F-4D97-AF65-F5344CB8AC3E}">
        <p14:creationId xmlns:p14="http://schemas.microsoft.com/office/powerpoint/2010/main" val="381732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12</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13</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14</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15</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16</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17</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18</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20</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21</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22</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23</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24</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25</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27</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28</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29</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30</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31</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32</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33</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5</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34</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35</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36</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37</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38</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39</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40</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41</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42</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43</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6</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44</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45</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46</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47</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48</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the difference between Social Security (the third rail) versus food stamps</a:t>
            </a:r>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50</a:t>
            </a:fld>
            <a:endParaRPr lang="en-US"/>
          </a:p>
        </p:txBody>
      </p:sp>
    </p:spTree>
    <p:extLst>
      <p:ext uri="{BB962C8B-B14F-4D97-AF65-F5344CB8AC3E}">
        <p14:creationId xmlns:p14="http://schemas.microsoft.com/office/powerpoint/2010/main" val="4181759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the difference between Social Security (the third rail) versus food stamps</a:t>
            </a:r>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51</a:t>
            </a:fld>
            <a:endParaRPr lang="en-US"/>
          </a:p>
        </p:txBody>
      </p:sp>
    </p:spTree>
    <p:extLst>
      <p:ext uri="{BB962C8B-B14F-4D97-AF65-F5344CB8AC3E}">
        <p14:creationId xmlns:p14="http://schemas.microsoft.com/office/powerpoint/2010/main" val="4181759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52</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59</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75</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7</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76989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8</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9</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10</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11</a:t>
            </a:fld>
            <a:endParaRPr lang="en-US"/>
          </a:p>
        </p:txBody>
      </p:sp>
    </p:spTree>
    <p:extLst>
      <p:ext uri="{BB962C8B-B14F-4D97-AF65-F5344CB8AC3E}">
        <p14:creationId xmlns:p14="http://schemas.microsoft.com/office/powerpoint/2010/main" val="76989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
            <a:ext cx="9144000" cy="4714875"/>
          </a:xfrm>
          <a:prstGeom prst="rect">
            <a:avLst/>
          </a:prstGeom>
        </p:spPr>
      </p:pic>
      <p:sp>
        <p:nvSpPr>
          <p:cNvPr id="2" name="Title 1"/>
          <p:cNvSpPr>
            <a:spLocks noGrp="1"/>
          </p:cNvSpPr>
          <p:nvPr>
            <p:ph type="ctrTitle"/>
          </p:nvPr>
        </p:nvSpPr>
        <p:spPr>
          <a:xfrm>
            <a:off x="685800" y="835025"/>
            <a:ext cx="7772400" cy="1470025"/>
          </a:xfrm>
        </p:spPr>
        <p:txBody>
          <a:bodyPr/>
          <a:lstStyle>
            <a:lvl1pPr>
              <a:defRPr b="1">
                <a:solidFill>
                  <a:srgbClr val="FFFFFF"/>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590800"/>
            <a:ext cx="6400800" cy="1752600"/>
          </a:xfrm>
          <a:prstGeom prst="rect">
            <a:avLst/>
          </a:prstGeom>
        </p:spPr>
        <p:txBody>
          <a:bodyPr/>
          <a:lstStyle>
            <a:lvl1pPr marL="0" indent="0" algn="ctr">
              <a:buNone/>
              <a:defRPr>
                <a:solidFill>
                  <a:schemeClr val="bg1">
                    <a:lumMod val="7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endParaRPr lang="en-US" dirty="0"/>
          </a:p>
        </p:txBody>
      </p:sp>
      <p:sp>
        <p:nvSpPr>
          <p:cNvPr id="7" name="Subtitle 2"/>
          <p:cNvSpPr txBox="1">
            <a:spLocks/>
          </p:cNvSpPr>
          <p:nvPr userDrawn="1"/>
        </p:nvSpPr>
        <p:spPr>
          <a:xfrm>
            <a:off x="1371600" y="4865077"/>
            <a:ext cx="6400800" cy="46892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b="1" dirty="0">
              <a:solidFill>
                <a:schemeClr val="tx1"/>
              </a:solidFill>
            </a:endParaRPr>
          </a:p>
        </p:txBody>
      </p:sp>
    </p:spTree>
    <p:extLst>
      <p:ext uri="{BB962C8B-B14F-4D97-AF65-F5344CB8AC3E}">
        <p14:creationId xmlns:p14="http://schemas.microsoft.com/office/powerpoint/2010/main" val="112840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Text Placeholder 2"/>
          <p:cNvSpPr>
            <a:spLocks noGrp="1"/>
          </p:cNvSpPr>
          <p:nvPr>
            <p:ph idx="1"/>
          </p:nvPr>
        </p:nvSpPr>
        <p:spPr>
          <a:xfrm>
            <a:off x="457200" y="2133600"/>
            <a:ext cx="8229600" cy="3992563"/>
          </a:xfrm>
          <a:prstGeom prst="rect">
            <a:avLst/>
          </a:prstGeom>
        </p:spPr>
        <p:txBody>
          <a:bodyPr vert="horz" lIns="91440" tIns="45720" rIns="91440" bIns="45720" rtlCol="0">
            <a:normAutofit/>
          </a:bodyPr>
          <a:lstStyle>
            <a:lvl1pPr marL="342900" indent="-342900">
              <a:spcBef>
                <a:spcPts val="0"/>
              </a:spcBef>
              <a:spcAft>
                <a:spcPts val="1700"/>
              </a:spcAft>
              <a:buClr>
                <a:schemeClr val="accent1"/>
              </a:buClr>
              <a:buFont typeface="Arial" panose="020B0604020202020204" pitchFamily="34" charset="0"/>
              <a:buChar char="•"/>
              <a:defRPr sz="2800">
                <a:latin typeface="Trebuchet MS" panose="020B0603020202020204" pitchFamily="34" charset="0"/>
              </a:defRPr>
            </a:lvl1pPr>
            <a:lvl2pPr marL="911225" indent="-342900">
              <a:spcBef>
                <a:spcPts val="0"/>
              </a:spcBef>
              <a:spcAft>
                <a:spcPts val="1700"/>
              </a:spcAft>
              <a:buFont typeface="Courier New" charset="0"/>
              <a:buChar char="o"/>
              <a:defRPr sz="2400">
                <a:latin typeface="Trebuchet MS" panose="020B0603020202020204" pitchFamily="34" charset="0"/>
              </a:defRPr>
            </a:lvl2pPr>
            <a:lvl3pPr marL="1257300" indent="-342900">
              <a:spcBef>
                <a:spcPts val="0"/>
              </a:spcBef>
              <a:spcAft>
                <a:spcPts val="1700"/>
              </a:spcAft>
              <a:buFont typeface="Wingdings" charset="2"/>
              <a:buChar char="§"/>
              <a:defRPr sz="2400">
                <a:latin typeface="Trebuchet MS" panose="020B0603020202020204" pitchFamily="34" charset="0"/>
              </a:defRPr>
            </a:lvl3pPr>
            <a:lvl4pPr marL="1371600" indent="0">
              <a:spcBef>
                <a:spcPts val="0"/>
              </a:spcBef>
              <a:spcAft>
                <a:spcPts val="1700"/>
              </a:spcAft>
              <a:buNone/>
              <a:defRPr sz="2400">
                <a:latin typeface="Trebuchet MS" panose="020B0603020202020204" pitchFamily="34" charset="0"/>
              </a:defRPr>
            </a:lvl4pPr>
            <a:lvl5pPr marL="1828800" indent="0">
              <a:spcBef>
                <a:spcPts val="0"/>
              </a:spcBef>
              <a:spcAft>
                <a:spcPts val="1700"/>
              </a:spcAft>
              <a:buNone/>
              <a:defRPr sz="24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52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457200" y="1828800"/>
            <a:ext cx="4040188" cy="639762"/>
          </a:xfrm>
          <a:prstGeom prst="rect">
            <a:avLst/>
          </a:prstGeom>
        </p:spPr>
        <p:txBody>
          <a:bodyPr anchor="b"/>
          <a:lstStyle>
            <a:lvl1pPr marL="0" indent="0">
              <a:buNone/>
              <a:defRPr sz="20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601"/>
            <a:ext cx="4040188" cy="3611562"/>
          </a:xfrm>
          <a:prstGeom prst="rect">
            <a:avLst/>
          </a:prstGeom>
        </p:spPr>
        <p:txBody>
          <a:bodyPr/>
          <a:lstStyle>
            <a:lvl1pPr>
              <a:spcBef>
                <a:spcPts val="0"/>
              </a:spcBef>
              <a:spcAft>
                <a:spcPts val="1700"/>
              </a:spcAft>
              <a:buClr>
                <a:schemeClr val="accent1"/>
              </a:buClr>
              <a:defRPr sz="2000">
                <a:latin typeface="Trebuchet MS" panose="020B0603020202020204" pitchFamily="34" charset="0"/>
              </a:defRPr>
            </a:lvl1pPr>
            <a:lvl2pPr marL="568325" indent="0">
              <a:spcBef>
                <a:spcPts val="0"/>
              </a:spcBef>
              <a:spcAft>
                <a:spcPts val="1700"/>
              </a:spcAft>
              <a:buNone/>
              <a:defRPr sz="1800">
                <a:latin typeface="Trebuchet MS" panose="020B0603020202020204" pitchFamily="34" charset="0"/>
              </a:defRPr>
            </a:lvl2pPr>
            <a:lvl3pPr marL="914400" indent="0">
              <a:spcBef>
                <a:spcPts val="0"/>
              </a:spcBef>
              <a:spcAft>
                <a:spcPts val="1700"/>
              </a:spcAft>
              <a:buNone/>
              <a:defRPr sz="1800">
                <a:latin typeface="Trebuchet MS" panose="020B0603020202020204" pitchFamily="34" charset="0"/>
              </a:defRPr>
            </a:lvl3pPr>
            <a:lvl4pPr marL="1371600" indent="0">
              <a:spcBef>
                <a:spcPts val="0"/>
              </a:spcBef>
              <a:spcAft>
                <a:spcPts val="1700"/>
              </a:spcAft>
              <a:buNone/>
              <a:defRPr sz="1800">
                <a:latin typeface="Trebuchet MS" panose="020B0603020202020204" pitchFamily="34" charset="0"/>
              </a:defRPr>
            </a:lvl4pPr>
            <a:lvl5pPr marL="1828800" indent="0">
              <a:spcBef>
                <a:spcPts val="0"/>
              </a:spcBef>
              <a:spcAft>
                <a:spcPts val="1700"/>
              </a:spcAft>
              <a:buNone/>
              <a:defRPr sz="18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28800"/>
            <a:ext cx="4041775" cy="639762"/>
          </a:xfrm>
          <a:prstGeom prst="rect">
            <a:avLst/>
          </a:prstGeom>
        </p:spPr>
        <p:txBody>
          <a:bodyPr anchor="b"/>
          <a:lstStyle>
            <a:lvl1pPr marL="0" indent="0">
              <a:buNone/>
              <a:defRPr sz="20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601"/>
            <a:ext cx="4041775" cy="3611562"/>
          </a:xfrm>
          <a:prstGeom prst="rect">
            <a:avLst/>
          </a:prstGeom>
        </p:spPr>
        <p:txBody>
          <a:bodyPr/>
          <a:lstStyle>
            <a:lvl1pPr>
              <a:spcBef>
                <a:spcPts val="0"/>
              </a:spcBef>
              <a:spcAft>
                <a:spcPts val="1700"/>
              </a:spcAft>
              <a:defRPr lang="en-US" sz="2000" dirty="0" smtClean="0">
                <a:latin typeface="Trebuchet MS" panose="020B0603020202020204" pitchFamily="34" charset="0"/>
              </a:defRPr>
            </a:lvl1pPr>
            <a:lvl2pPr>
              <a:spcBef>
                <a:spcPts val="0"/>
              </a:spcBef>
              <a:spcAft>
                <a:spcPts val="1700"/>
              </a:spcAft>
              <a:defRPr lang="en-US" sz="1800" dirty="0" smtClean="0">
                <a:latin typeface="Trebuchet MS" panose="020B0603020202020204" pitchFamily="34" charset="0"/>
              </a:defRPr>
            </a:lvl2pPr>
            <a:lvl3pPr>
              <a:spcBef>
                <a:spcPts val="0"/>
              </a:spcBef>
              <a:spcAft>
                <a:spcPts val="1700"/>
              </a:spcAft>
              <a:defRPr lang="en-US" sz="1800" dirty="0" smtClean="0">
                <a:latin typeface="Trebuchet MS" panose="020B0603020202020204" pitchFamily="34" charset="0"/>
              </a:defRPr>
            </a:lvl3pPr>
            <a:lvl4pPr>
              <a:spcBef>
                <a:spcPts val="0"/>
              </a:spcBef>
              <a:spcAft>
                <a:spcPts val="1700"/>
              </a:spcAft>
              <a:defRPr lang="en-US" sz="1800" dirty="0" smtClean="0">
                <a:latin typeface="Trebuchet MS" panose="020B0603020202020204" pitchFamily="34" charset="0"/>
              </a:defRPr>
            </a:lvl4pPr>
            <a:lvl5pPr>
              <a:spcBef>
                <a:spcPts val="0"/>
              </a:spcBef>
              <a:spcAft>
                <a:spcPts val="1700"/>
              </a:spcAft>
              <a:defRPr lang="en-US" sz="1800" dirty="0">
                <a:latin typeface="Trebuchet MS" panose="020B0603020202020204" pitchFamily="34" charset="0"/>
              </a:defRPr>
            </a:lvl5pPr>
          </a:lstStyle>
          <a:p>
            <a:pPr lvl="0">
              <a:buClr>
                <a:schemeClr val="accent1"/>
              </a:buClr>
            </a:pPr>
            <a:r>
              <a:rPr lang="en-US" dirty="0"/>
              <a:t>Click to edit Master text styles</a:t>
            </a:r>
          </a:p>
          <a:p>
            <a:pPr marL="568325" lvl="1" indent="0">
              <a:buNone/>
            </a:pPr>
            <a:r>
              <a:rPr lang="en-US" dirty="0"/>
              <a:t>Second level</a:t>
            </a:r>
          </a:p>
          <a:p>
            <a:pPr marL="914400" lvl="2" indent="0">
              <a:buNone/>
            </a:pPr>
            <a:r>
              <a:rPr lang="en-US" dirty="0"/>
              <a:t>Third level</a:t>
            </a:r>
          </a:p>
          <a:p>
            <a:pPr marL="1371600" lvl="3" indent="0">
              <a:buNone/>
            </a:pPr>
            <a:r>
              <a:rPr lang="en-US" dirty="0"/>
              <a:t>Fourth level</a:t>
            </a:r>
          </a:p>
          <a:p>
            <a:pPr marL="1828800" lvl="4" indent="0">
              <a:buNone/>
            </a:pPr>
            <a:r>
              <a:rPr lang="en-US" dirty="0"/>
              <a:t>Fifth level</a:t>
            </a:r>
          </a:p>
        </p:txBody>
      </p:sp>
      <p:sp>
        <p:nvSpPr>
          <p:cNvPr id="11" name="Date Placeholder 3"/>
          <p:cNvSpPr>
            <a:spLocks noGrp="1"/>
          </p:cNvSpPr>
          <p:nvPr>
            <p:ph type="dt" sz="half" idx="10"/>
          </p:nvPr>
        </p:nvSpPr>
        <p:spPr>
          <a:xfrm>
            <a:off x="457200" y="641667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2195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457200" y="1828800"/>
            <a:ext cx="4040188" cy="639762"/>
          </a:xfrm>
          <a:prstGeom prst="rect">
            <a:avLst/>
          </a:prstGeom>
        </p:spPr>
        <p:txBody>
          <a:bodyPr anchor="b"/>
          <a:lstStyle>
            <a:lvl1pPr marL="0" indent="0">
              <a:buNone/>
              <a:defRPr sz="20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601"/>
            <a:ext cx="4040188" cy="3611562"/>
          </a:xfrm>
          <a:prstGeom prst="rect">
            <a:avLst/>
          </a:prstGeom>
        </p:spPr>
        <p:txBody>
          <a:bodyPr/>
          <a:lstStyle>
            <a:lvl1pPr>
              <a:spcBef>
                <a:spcPts val="0"/>
              </a:spcBef>
              <a:spcAft>
                <a:spcPts val="1700"/>
              </a:spcAft>
              <a:buClr>
                <a:schemeClr val="accent1"/>
              </a:buClr>
              <a:defRPr sz="2000">
                <a:latin typeface="Trebuchet MS" panose="020B0603020202020204" pitchFamily="34" charset="0"/>
              </a:defRPr>
            </a:lvl1pPr>
            <a:lvl2pPr marL="568325" indent="0">
              <a:spcBef>
                <a:spcPts val="0"/>
              </a:spcBef>
              <a:spcAft>
                <a:spcPts val="1700"/>
              </a:spcAft>
              <a:buNone/>
              <a:defRPr sz="1800">
                <a:latin typeface="Trebuchet MS" panose="020B0603020202020204" pitchFamily="34" charset="0"/>
              </a:defRPr>
            </a:lvl2pPr>
            <a:lvl3pPr marL="914400" indent="0">
              <a:spcBef>
                <a:spcPts val="0"/>
              </a:spcBef>
              <a:spcAft>
                <a:spcPts val="1700"/>
              </a:spcAft>
              <a:buNone/>
              <a:defRPr sz="1800">
                <a:latin typeface="Trebuchet MS" panose="020B0603020202020204" pitchFamily="34" charset="0"/>
              </a:defRPr>
            </a:lvl3pPr>
            <a:lvl4pPr marL="1371600" indent="0">
              <a:spcBef>
                <a:spcPts val="0"/>
              </a:spcBef>
              <a:spcAft>
                <a:spcPts val="1700"/>
              </a:spcAft>
              <a:buNone/>
              <a:defRPr sz="1800">
                <a:latin typeface="Trebuchet MS" panose="020B0603020202020204" pitchFamily="34" charset="0"/>
              </a:defRPr>
            </a:lvl4pPr>
            <a:lvl5pPr marL="1828800" indent="0">
              <a:spcBef>
                <a:spcPts val="0"/>
              </a:spcBef>
              <a:spcAft>
                <a:spcPts val="1700"/>
              </a:spcAft>
              <a:buNone/>
              <a:defRPr sz="18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457200" y="641667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74178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6"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3349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934075"/>
          </a:xfrm>
          <a:prstGeom prst="rect">
            <a:avLst/>
          </a:prstGeom>
        </p:spPr>
      </p:pic>
    </p:spTree>
    <p:extLst>
      <p:ext uri="{BB962C8B-B14F-4D97-AF65-F5344CB8AC3E}">
        <p14:creationId xmlns:p14="http://schemas.microsoft.com/office/powerpoint/2010/main" val="91250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000349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184785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900">
                <a:solidFill>
                  <a:schemeClr val="tx1">
                    <a:tint val="75000"/>
                  </a:schemeClr>
                </a:solidFill>
                <a:latin typeface="Trebuchet MS" panose="020B0603020202020204" pitchFamily="34" charset="0"/>
              </a:defRPr>
            </a:lvl1pPr>
          </a:lstStyle>
          <a:p>
            <a:endParaRPr lang="en-US" dirty="0"/>
          </a:p>
        </p:txBody>
      </p:sp>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79838" y="6268496"/>
            <a:ext cx="2145610" cy="497392"/>
          </a:xfrm>
          <a:prstGeom prst="rect">
            <a:avLst/>
          </a:prstGeom>
        </p:spPr>
      </p:pic>
    </p:spTree>
    <p:extLst>
      <p:ext uri="{BB962C8B-B14F-4D97-AF65-F5344CB8AC3E}">
        <p14:creationId xmlns:p14="http://schemas.microsoft.com/office/powerpoint/2010/main" val="3566715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3" r:id="rId3"/>
    <p:sldLayoutId id="2147483657" r:id="rId4"/>
    <p:sldLayoutId id="2147483654" r:id="rId5"/>
    <p:sldLayoutId id="2147483658" r:id="rId6"/>
    <p:sldLayoutId id="2147483655" r:id="rId7"/>
  </p:sldLayoutIdLst>
  <p:txStyles>
    <p:titleStyle>
      <a:lvl1pPr algn="ctr" defTabSz="914400" rtl="0" eaLnBrk="1" latinLnBrk="0" hangingPunct="1">
        <a:spcBef>
          <a:spcPct val="0"/>
        </a:spcBef>
        <a:buNone/>
        <a:defRPr sz="4000" b="1" kern="1200">
          <a:solidFill>
            <a:srgbClr val="FFFFFF"/>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Identity, Mission, and Vision Clarification</a:t>
            </a:r>
            <a:br>
              <a:rPr lang="en-US" sz="4400" dirty="0"/>
            </a:br>
            <a:endParaRPr lang="en-US" sz="4400" dirty="0"/>
          </a:p>
        </p:txBody>
      </p:sp>
      <p:sp>
        <p:nvSpPr>
          <p:cNvPr id="3" name="Subtitle 2"/>
          <p:cNvSpPr>
            <a:spLocks noGrp="1"/>
          </p:cNvSpPr>
          <p:nvPr>
            <p:ph type="subTitle" idx="1"/>
          </p:nvPr>
        </p:nvSpPr>
        <p:spPr>
          <a:xfrm>
            <a:off x="762000" y="2057400"/>
            <a:ext cx="7467600" cy="1752600"/>
          </a:xfrm>
        </p:spPr>
        <p:txBody>
          <a:bodyPr/>
          <a:lstStyle/>
          <a:p>
            <a:r>
              <a:rPr lang="en-US" dirty="0"/>
              <a:t>SWAN</a:t>
            </a:r>
          </a:p>
          <a:p>
            <a:r>
              <a:rPr lang="en-US" dirty="0"/>
              <a:t>Strategic Planning</a:t>
            </a:r>
          </a:p>
        </p:txBody>
      </p:sp>
      <p:sp>
        <p:nvSpPr>
          <p:cNvPr id="4" name="Subtitle 2"/>
          <p:cNvSpPr txBox="1">
            <a:spLocks/>
          </p:cNvSpPr>
          <p:nvPr/>
        </p:nvSpPr>
        <p:spPr>
          <a:xfrm>
            <a:off x="1371600" y="4800600"/>
            <a:ext cx="6400800" cy="457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a:solidFill>
                  <a:schemeClr val="tx1"/>
                </a:solidFill>
                <a:latin typeface="Trebuchet MS" panose="020B0603020202020204" pitchFamily="34" charset="0"/>
              </a:rPr>
              <a:t>September 2018</a:t>
            </a:r>
          </a:p>
        </p:txBody>
      </p:sp>
    </p:spTree>
    <p:extLst>
      <p:ext uri="{BB962C8B-B14F-4D97-AF65-F5344CB8AC3E}">
        <p14:creationId xmlns:p14="http://schemas.microsoft.com/office/powerpoint/2010/main" val="4478019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makes the decisions?</a:t>
            </a:r>
          </a:p>
        </p:txBody>
      </p:sp>
      <p:sp>
        <p:nvSpPr>
          <p:cNvPr id="3" name="Content Placeholder 2"/>
          <p:cNvSpPr>
            <a:spLocks noGrp="1"/>
          </p:cNvSpPr>
          <p:nvPr>
            <p:ph idx="1"/>
          </p:nvPr>
        </p:nvSpPr>
        <p:spPr/>
        <p:txBody>
          <a:bodyPr>
            <a:normAutofit/>
          </a:bodyPr>
          <a:lstStyle/>
          <a:p>
            <a:pPr marL="0" indent="0">
              <a:buNone/>
            </a:pPr>
            <a:r>
              <a:rPr lang="en-US" b="1" i="1" dirty="0"/>
              <a:t>Direct Democracy: </a:t>
            </a:r>
            <a:r>
              <a:rPr lang="en-US" dirty="0"/>
              <a:t>Members vote on most decisions.</a:t>
            </a:r>
          </a:p>
          <a:p>
            <a:pPr marL="0" indent="0">
              <a:buNone/>
            </a:pPr>
            <a:endParaRPr lang="en-US" b="1" dirty="0"/>
          </a:p>
          <a:p>
            <a:pPr marL="0" indent="0">
              <a:buNone/>
            </a:pPr>
            <a:r>
              <a:rPr lang="en-US" b="1" i="1" dirty="0"/>
              <a:t>Representative Democracy: </a:t>
            </a:r>
            <a:r>
              <a:rPr lang="en-US" dirty="0"/>
              <a:t>Members elect representatives to make most decisions.</a:t>
            </a:r>
            <a:endParaRPr lang="en-US" i="1" dirty="0"/>
          </a:p>
        </p:txBody>
      </p:sp>
    </p:spTree>
    <p:extLst>
      <p:ext uri="{BB962C8B-B14F-4D97-AF65-F5344CB8AC3E}">
        <p14:creationId xmlns:p14="http://schemas.microsoft.com/office/powerpoint/2010/main" val="271706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of SWAN</a:t>
            </a:r>
          </a:p>
        </p:txBody>
      </p:sp>
      <p:sp>
        <p:nvSpPr>
          <p:cNvPr id="3" name="Content Placeholder 2"/>
          <p:cNvSpPr>
            <a:spLocks noGrp="1"/>
          </p:cNvSpPr>
          <p:nvPr>
            <p:ph idx="1"/>
          </p:nvPr>
        </p:nvSpPr>
        <p:spPr/>
        <p:txBody>
          <a:bodyPr>
            <a:normAutofit/>
          </a:bodyPr>
          <a:lstStyle/>
          <a:p>
            <a:r>
              <a:rPr lang="en-US" dirty="0"/>
              <a:t>Historical legacy as Direct Democracy</a:t>
            </a:r>
          </a:p>
          <a:p>
            <a:r>
              <a:rPr lang="en-US" dirty="0"/>
              <a:t>In</a:t>
            </a:r>
            <a:r>
              <a:rPr lang="en-US" i="1" dirty="0"/>
              <a:t> legal form, </a:t>
            </a:r>
            <a:r>
              <a:rPr lang="en-US" dirty="0"/>
              <a:t>SWAN has switched to Representative Democracy</a:t>
            </a:r>
          </a:p>
          <a:p>
            <a:r>
              <a:rPr lang="en-US" dirty="0"/>
              <a:t>But </a:t>
            </a:r>
            <a:r>
              <a:rPr lang="en-US" i="1" dirty="0"/>
              <a:t>in actual practice and culture, </a:t>
            </a:r>
            <a:r>
              <a:rPr lang="en-US" dirty="0"/>
              <a:t>SWAN exhibits some confusion and being stuck in between the two identities</a:t>
            </a:r>
            <a:endParaRPr lang="en-US" i="1" dirty="0"/>
          </a:p>
        </p:txBody>
      </p:sp>
    </p:spTree>
    <p:extLst>
      <p:ext uri="{BB962C8B-B14F-4D97-AF65-F5344CB8AC3E}">
        <p14:creationId xmlns:p14="http://schemas.microsoft.com/office/powerpoint/2010/main" val="822077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Symptoms of confusion</a:t>
            </a:r>
          </a:p>
        </p:txBody>
      </p:sp>
      <p:sp>
        <p:nvSpPr>
          <p:cNvPr id="3" name="Content Placeholder 2"/>
          <p:cNvSpPr>
            <a:spLocks noGrp="1"/>
          </p:cNvSpPr>
          <p:nvPr>
            <p:ph idx="1"/>
          </p:nvPr>
        </p:nvSpPr>
        <p:spPr/>
        <p:txBody>
          <a:bodyPr>
            <a:normAutofit fontScale="92500" lnSpcReduction="10000"/>
          </a:bodyPr>
          <a:lstStyle/>
          <a:p>
            <a:r>
              <a:rPr lang="en-US" dirty="0"/>
              <a:t>Uncertainty in board decision making about the extent of their representative authority</a:t>
            </a:r>
          </a:p>
          <a:p>
            <a:r>
              <a:rPr lang="en-US" dirty="0"/>
              <a:t>Dissatisfaction with the quality of direct democracy at quarterly meetings</a:t>
            </a:r>
          </a:p>
          <a:p>
            <a:r>
              <a:rPr lang="en-US" dirty="0"/>
              <a:t>Pattern of reprocessing issues at different levels with a lack of decisiveness</a:t>
            </a:r>
          </a:p>
          <a:p>
            <a:r>
              <a:rPr lang="en-US" dirty="0"/>
              <a:t>Uncertain authorization for the ED and staff</a:t>
            </a:r>
          </a:p>
          <a:p>
            <a:r>
              <a:rPr lang="en-US" dirty="0"/>
              <a:t>Example of confusion: Advisory Committees</a:t>
            </a:r>
          </a:p>
        </p:txBody>
      </p:sp>
    </p:spTree>
    <p:extLst>
      <p:ext uri="{BB962C8B-B14F-4D97-AF65-F5344CB8AC3E}">
        <p14:creationId xmlns:p14="http://schemas.microsoft.com/office/powerpoint/2010/main" val="139363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diagnosis</a:t>
            </a:r>
          </a:p>
        </p:txBody>
      </p:sp>
      <p:sp>
        <p:nvSpPr>
          <p:cNvPr id="3" name="Content Placeholder 2"/>
          <p:cNvSpPr>
            <a:spLocks noGrp="1"/>
          </p:cNvSpPr>
          <p:nvPr>
            <p:ph idx="1"/>
          </p:nvPr>
        </p:nvSpPr>
        <p:spPr/>
        <p:txBody>
          <a:bodyPr>
            <a:normAutofit fontScale="77500" lnSpcReduction="20000"/>
          </a:bodyPr>
          <a:lstStyle/>
          <a:p>
            <a:pPr marL="0" indent="0">
              <a:buNone/>
            </a:pPr>
            <a:r>
              <a:rPr lang="en-US" sz="3600" dirty="0"/>
              <a:t>SWAN has outgrown the conditions necessary for an effective Direct Democracy:</a:t>
            </a:r>
          </a:p>
          <a:p>
            <a:r>
              <a:rPr lang="en-US" dirty="0"/>
              <a:t>Size</a:t>
            </a:r>
          </a:p>
          <a:p>
            <a:r>
              <a:rPr lang="en-US" dirty="0"/>
              <a:t>Equal ability to participate in Direct Democracy deliberations</a:t>
            </a:r>
          </a:p>
          <a:p>
            <a:r>
              <a:rPr lang="en-US" dirty="0"/>
              <a:t>Increasing heterogeneity = need to protect “minority interests” against “majority rule”</a:t>
            </a:r>
          </a:p>
          <a:p>
            <a:r>
              <a:rPr lang="en-US" dirty="0"/>
              <a:t>Complexity of issues</a:t>
            </a:r>
          </a:p>
          <a:p>
            <a:r>
              <a:rPr lang="en-US" dirty="0"/>
              <a:t>Potential need to act decisively in a context of rapid change</a:t>
            </a:r>
          </a:p>
        </p:txBody>
      </p:sp>
    </p:spTree>
    <p:extLst>
      <p:ext uri="{BB962C8B-B14F-4D97-AF65-F5344CB8AC3E}">
        <p14:creationId xmlns:p14="http://schemas.microsoft.com/office/powerpoint/2010/main" val="3137553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diagnosis</a:t>
            </a:r>
          </a:p>
        </p:txBody>
      </p:sp>
      <p:sp>
        <p:nvSpPr>
          <p:cNvPr id="3" name="Content Placeholder 2"/>
          <p:cNvSpPr>
            <a:spLocks noGrp="1"/>
          </p:cNvSpPr>
          <p:nvPr>
            <p:ph idx="1"/>
          </p:nvPr>
        </p:nvSpPr>
        <p:spPr>
          <a:xfrm>
            <a:off x="457200" y="2133600"/>
            <a:ext cx="8229600" cy="3992563"/>
          </a:xfrm>
        </p:spPr>
        <p:txBody>
          <a:bodyPr>
            <a:normAutofit/>
          </a:bodyPr>
          <a:lstStyle/>
          <a:p>
            <a:pPr marL="0" indent="0">
              <a:buNone/>
            </a:pPr>
            <a:r>
              <a:rPr lang="en-US" dirty="0"/>
              <a:t>However, it has yet to fully establish the conditions of an effective Representative Democracy – at least in some member perceptions.</a:t>
            </a:r>
          </a:p>
          <a:p>
            <a:pPr marL="0" indent="0">
              <a:buNone/>
            </a:pPr>
            <a:endParaRPr lang="en-US" dirty="0"/>
          </a:p>
          <a:p>
            <a:pPr marL="0" indent="0">
              <a:buNone/>
            </a:pPr>
            <a:r>
              <a:rPr lang="en-US" dirty="0"/>
              <a:t>This is why SWAN feels caught in confusion “in between” the two identities.</a:t>
            </a:r>
          </a:p>
        </p:txBody>
      </p:sp>
    </p:spTree>
    <p:extLst>
      <p:ext uri="{BB962C8B-B14F-4D97-AF65-F5344CB8AC3E}">
        <p14:creationId xmlns:p14="http://schemas.microsoft.com/office/powerpoint/2010/main" val="357539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55" y="274638"/>
            <a:ext cx="8229600" cy="1143000"/>
          </a:xfrm>
        </p:spPr>
        <p:txBody>
          <a:bodyPr>
            <a:normAutofit fontScale="90000"/>
          </a:bodyPr>
          <a:lstStyle/>
          <a:p>
            <a:r>
              <a:rPr lang="en-US" dirty="0"/>
              <a:t>Conditions that are perceived to be missing</a:t>
            </a:r>
          </a:p>
        </p:txBody>
      </p:sp>
      <p:sp>
        <p:nvSpPr>
          <p:cNvPr id="3" name="Content Placeholder 2"/>
          <p:cNvSpPr>
            <a:spLocks noGrp="1"/>
          </p:cNvSpPr>
          <p:nvPr>
            <p:ph idx="1"/>
          </p:nvPr>
        </p:nvSpPr>
        <p:spPr/>
        <p:txBody>
          <a:bodyPr>
            <a:normAutofit fontScale="77500" lnSpcReduction="20000"/>
          </a:bodyPr>
          <a:lstStyle/>
          <a:p>
            <a:r>
              <a:rPr lang="en-US" dirty="0"/>
              <a:t>Turnover in representation</a:t>
            </a:r>
          </a:p>
          <a:p>
            <a:pPr marL="0" indent="0">
              <a:buNone/>
            </a:pPr>
            <a:r>
              <a:rPr lang="en-US" dirty="0"/>
              <a:t>	</a:t>
            </a:r>
            <a:r>
              <a:rPr lang="en-US" sz="2600" b="1" dirty="0">
                <a:solidFill>
                  <a:srgbClr val="0070C0"/>
                </a:solidFill>
              </a:rPr>
              <a:t>Perception: the same libraries get seats</a:t>
            </a:r>
          </a:p>
          <a:p>
            <a:r>
              <a:rPr lang="en-US" dirty="0"/>
              <a:t>Representatives reflect the composition of members</a:t>
            </a:r>
          </a:p>
          <a:p>
            <a:pPr marL="0" indent="0">
              <a:buNone/>
            </a:pPr>
            <a:r>
              <a:rPr lang="en-US" dirty="0"/>
              <a:t>	</a:t>
            </a:r>
            <a:r>
              <a:rPr lang="en-US" sz="2600" b="1" dirty="0">
                <a:solidFill>
                  <a:srgbClr val="0070C0"/>
                </a:solidFill>
              </a:rPr>
              <a:t>Perception: dominated by larger libraries</a:t>
            </a:r>
          </a:p>
          <a:p>
            <a:r>
              <a:rPr lang="en-US" dirty="0"/>
              <a:t>Representatives will hear the concerns of members</a:t>
            </a:r>
          </a:p>
          <a:p>
            <a:pPr marL="0" indent="0">
              <a:buNone/>
            </a:pPr>
            <a:r>
              <a:rPr lang="en-US" sz="2600" dirty="0"/>
              <a:t>	</a:t>
            </a:r>
            <a:r>
              <a:rPr lang="en-US" sz="2600" b="1" dirty="0">
                <a:solidFill>
                  <a:srgbClr val="0070C0"/>
                </a:solidFill>
              </a:rPr>
              <a:t>Perception: lack of input channels</a:t>
            </a:r>
          </a:p>
          <a:p>
            <a:r>
              <a:rPr lang="en-US" dirty="0"/>
              <a:t>Staff reporting to elected representatives serve as “ears”</a:t>
            </a:r>
          </a:p>
          <a:p>
            <a:pPr marL="568325" lvl="1" indent="0">
              <a:buNone/>
            </a:pPr>
            <a:r>
              <a:rPr lang="en-US" sz="2200" dirty="0"/>
              <a:t>	</a:t>
            </a:r>
            <a:r>
              <a:rPr lang="en-US" sz="2600" b="1" dirty="0">
                <a:solidFill>
                  <a:srgbClr val="0070C0"/>
                </a:solidFill>
              </a:rPr>
              <a:t>Perception: </a:t>
            </a:r>
            <a:r>
              <a:rPr lang="en-US" sz="2600" b="1" dirty="0" smtClean="0">
                <a:solidFill>
                  <a:srgbClr val="0070C0"/>
                </a:solidFill>
              </a:rPr>
              <a:t>SWAN staff </a:t>
            </a:r>
            <a:r>
              <a:rPr lang="en-US" sz="2600" b="1" dirty="0">
                <a:solidFill>
                  <a:srgbClr val="0070C0"/>
                </a:solidFill>
              </a:rPr>
              <a:t>are not present enough </a:t>
            </a:r>
            <a:r>
              <a:rPr lang="en-US" sz="2600" b="1" dirty="0" smtClean="0">
                <a:solidFill>
                  <a:srgbClr val="0070C0"/>
                </a:solidFill>
              </a:rPr>
              <a:t>onsite</a:t>
            </a:r>
            <a:endParaRPr lang="en-US" dirty="0"/>
          </a:p>
        </p:txBody>
      </p:sp>
    </p:spTree>
    <p:extLst>
      <p:ext uri="{BB962C8B-B14F-4D97-AF65-F5344CB8AC3E}">
        <p14:creationId xmlns:p14="http://schemas.microsoft.com/office/powerpoint/2010/main" val="4134078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recommendation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SWAN should be governed more clearly as a Representative Democracy in practice:</a:t>
            </a:r>
          </a:p>
          <a:p>
            <a:r>
              <a:rPr lang="en-US" dirty="0"/>
              <a:t>The board is elected to make high level decisions on behalf of the members.</a:t>
            </a:r>
          </a:p>
          <a:p>
            <a:r>
              <a:rPr lang="en-US" dirty="0"/>
              <a:t>The board empowers the ED to execute those high level decisions (and make decisions below that level).</a:t>
            </a:r>
          </a:p>
          <a:p>
            <a:r>
              <a:rPr lang="en-US" dirty="0"/>
              <a:t>The ED and staff are answerable to the board – not to all members</a:t>
            </a:r>
            <a:r>
              <a:rPr lang="en-US" dirty="0" smtClean="0"/>
              <a:t>.</a:t>
            </a:r>
            <a:endParaRPr lang="en-US" dirty="0"/>
          </a:p>
        </p:txBody>
      </p:sp>
    </p:spTree>
    <p:extLst>
      <p:ext uri="{BB962C8B-B14F-4D97-AF65-F5344CB8AC3E}">
        <p14:creationId xmlns:p14="http://schemas.microsoft.com/office/powerpoint/2010/main" val="4291777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recommendation</a:t>
            </a: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strategic plan should include steps to insure that SWAN is perceived to meet more fully the required conditions of a Representative </a:t>
            </a:r>
            <a:r>
              <a:rPr lang="en-US" dirty="0" smtClean="0"/>
              <a:t>Democracy</a:t>
            </a:r>
            <a:r>
              <a:rPr lang="is-IS" dirty="0" smtClean="0"/>
              <a:t>…</a:t>
            </a:r>
          </a:p>
          <a:p>
            <a:pPr marL="0" indent="0">
              <a:buNone/>
            </a:pPr>
            <a:endParaRPr lang="is-IS" dirty="0" smtClean="0"/>
          </a:p>
          <a:p>
            <a:pPr marL="0" indent="0">
              <a:buNone/>
            </a:pPr>
            <a:r>
              <a:rPr lang="is-IS" dirty="0" smtClean="0"/>
              <a:t>...</a:t>
            </a:r>
            <a:r>
              <a:rPr lang="en-US" dirty="0" smtClean="0"/>
              <a:t>without sliding back into Direct Democracy (i.e. proliferation of committees).</a:t>
            </a:r>
          </a:p>
        </p:txBody>
      </p:sp>
    </p:spTree>
    <p:extLst>
      <p:ext uri="{BB962C8B-B14F-4D97-AF65-F5344CB8AC3E}">
        <p14:creationId xmlns:p14="http://schemas.microsoft.com/office/powerpoint/2010/main" val="899410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recommendation</a:t>
            </a:r>
          </a:p>
        </p:txBody>
      </p:sp>
      <p:sp>
        <p:nvSpPr>
          <p:cNvPr id="3" name="Content Placeholder 2"/>
          <p:cNvSpPr>
            <a:spLocks noGrp="1"/>
          </p:cNvSpPr>
          <p:nvPr>
            <p:ph idx="1"/>
          </p:nvPr>
        </p:nvSpPr>
        <p:spPr/>
        <p:txBody>
          <a:bodyPr>
            <a:normAutofit/>
          </a:bodyPr>
          <a:lstStyle/>
          <a:p>
            <a:pPr marL="0" indent="0">
              <a:buNone/>
            </a:pPr>
            <a:r>
              <a:rPr lang="en-US" dirty="0" smtClean="0"/>
              <a:t>Potential steps:</a:t>
            </a:r>
          </a:p>
          <a:p>
            <a:pPr lvl="1"/>
            <a:r>
              <a:rPr lang="en-US" dirty="0" smtClean="0"/>
              <a:t>Clarify term limits around libraries (not just individuals)</a:t>
            </a:r>
          </a:p>
          <a:p>
            <a:pPr lvl="1"/>
            <a:r>
              <a:rPr lang="en-US" dirty="0" smtClean="0"/>
              <a:t>Specific allocation of board seats (i.e. by size, region, etc.)</a:t>
            </a:r>
          </a:p>
          <a:p>
            <a:pPr lvl="1"/>
            <a:r>
              <a:rPr lang="en-US" dirty="0" smtClean="0"/>
              <a:t>Expand seats to insure more representation</a:t>
            </a:r>
          </a:p>
          <a:p>
            <a:pPr lvl="1"/>
            <a:r>
              <a:rPr lang="en-US" dirty="0" smtClean="0"/>
              <a:t>Change status to 501c3</a:t>
            </a:r>
            <a:endParaRPr lang="en-US" dirty="0"/>
          </a:p>
        </p:txBody>
      </p:sp>
    </p:spTree>
    <p:extLst>
      <p:ext uri="{BB962C8B-B14F-4D97-AF65-F5344CB8AC3E}">
        <p14:creationId xmlns:p14="http://schemas.microsoft.com/office/powerpoint/2010/main" val="359540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sz="4400" dirty="0"/>
              <a:t>Feedback and Discussion</a:t>
            </a:r>
          </a:p>
        </p:txBody>
      </p:sp>
    </p:spTree>
    <p:extLst>
      <p:ext uri="{BB962C8B-B14F-4D97-AF65-F5344CB8AC3E}">
        <p14:creationId xmlns:p14="http://schemas.microsoft.com/office/powerpoint/2010/main" val="2775498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a:t>
            </a:r>
            <a:r>
              <a:rPr lang="en-US" dirty="0" smtClean="0"/>
              <a:t>today</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3200" dirty="0"/>
              <a:t>Present key </a:t>
            </a:r>
            <a:r>
              <a:rPr lang="en-US" sz="3200" dirty="0" smtClean="0"/>
              <a:t>findings</a:t>
            </a:r>
            <a:endParaRPr lang="en-US" sz="3200" b="1" dirty="0"/>
          </a:p>
          <a:p>
            <a:r>
              <a:rPr lang="en-US" sz="3200" dirty="0"/>
              <a:t>Ensure you understand the content and ask clarifying questions</a:t>
            </a:r>
          </a:p>
          <a:p>
            <a:r>
              <a:rPr lang="en-US" sz="3200" dirty="0"/>
              <a:t>Feedback for </a:t>
            </a:r>
            <a:r>
              <a:rPr lang="en-US" sz="3200" dirty="0" smtClean="0"/>
              <a:t>adjustments</a:t>
            </a:r>
          </a:p>
          <a:p>
            <a:r>
              <a:rPr lang="en-US" sz="3200" dirty="0" smtClean="0"/>
              <a:t>Establish the process for answering the questions presented – today is not meant to answer the questions necessarily.</a:t>
            </a:r>
            <a:endParaRPr lang="en-US" sz="3200" dirty="0"/>
          </a:p>
        </p:txBody>
      </p:sp>
    </p:spTree>
    <p:extLst>
      <p:ext uri="{BB962C8B-B14F-4D97-AF65-F5344CB8AC3E}">
        <p14:creationId xmlns:p14="http://schemas.microsoft.com/office/powerpoint/2010/main" val="17155829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Clarification Issues</a:t>
            </a: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Identity</a:t>
            </a:r>
            <a:r>
              <a:rPr lang="en-US" dirty="0"/>
              <a:t>: </a:t>
            </a:r>
            <a:r>
              <a:rPr lang="en-US" i="1" dirty="0"/>
              <a:t>How do you make decisions? </a:t>
            </a:r>
          </a:p>
          <a:p>
            <a:pPr marL="1025525" lvl="1" indent="-457200">
              <a:buAutoNum type="arabicPeriod"/>
            </a:pPr>
            <a:r>
              <a:rPr lang="en-US" dirty="0"/>
              <a:t>Direct Democracy vs. Representative Democracy </a:t>
            </a:r>
          </a:p>
          <a:p>
            <a:pPr marL="1025525" lvl="1" indent="-457200">
              <a:buAutoNum type="arabicPeriod"/>
            </a:pPr>
            <a:r>
              <a:rPr lang="en-US" b="1" dirty="0">
                <a:solidFill>
                  <a:srgbClr val="FF0000"/>
                </a:solidFill>
              </a:rPr>
              <a:t>Member-centric vs. Mission-centric</a:t>
            </a:r>
          </a:p>
          <a:p>
            <a:pPr marL="0" indent="0">
              <a:buNone/>
            </a:pPr>
            <a:r>
              <a:rPr lang="en-US" b="1" i="1" dirty="0"/>
              <a:t>Mission: </a:t>
            </a:r>
            <a:r>
              <a:rPr lang="en-US" i="1" dirty="0"/>
              <a:t>What is the problem you are trying to solve?</a:t>
            </a:r>
            <a:endParaRPr lang="en-US" dirty="0"/>
          </a:p>
          <a:p>
            <a:pPr marL="568325" lvl="1" indent="0">
              <a:buNone/>
            </a:pPr>
            <a:r>
              <a:rPr lang="en-US" dirty="0"/>
              <a:t>3. </a:t>
            </a:r>
            <a:r>
              <a:rPr lang="en-US" dirty="0"/>
              <a:t>“Public </a:t>
            </a:r>
            <a:r>
              <a:rPr lang="en-US" dirty="0"/>
              <a:t>Utility” problem vs. “Climate Change” problem</a:t>
            </a:r>
          </a:p>
          <a:p>
            <a:pPr marL="0" indent="0">
              <a:buNone/>
            </a:pPr>
            <a:r>
              <a:rPr lang="en-US" sz="2600" b="1" i="1" dirty="0"/>
              <a:t>Vision</a:t>
            </a:r>
            <a:r>
              <a:rPr lang="en-US" sz="2600" dirty="0"/>
              <a:t>: </a:t>
            </a:r>
            <a:r>
              <a:rPr lang="en-US" sz="2600" i="1" dirty="0"/>
              <a:t>What does your solution look like?</a:t>
            </a:r>
          </a:p>
          <a:p>
            <a:pPr marL="568325" lvl="1" indent="0">
              <a:buNone/>
            </a:pPr>
            <a:r>
              <a:rPr lang="en-US" dirty="0"/>
              <a:t>4. Software as End Product vs. Software as Transformative Platform</a:t>
            </a:r>
          </a:p>
        </p:txBody>
      </p:sp>
    </p:spTree>
    <p:extLst>
      <p:ext uri="{BB962C8B-B14F-4D97-AF65-F5344CB8AC3E}">
        <p14:creationId xmlns:p14="http://schemas.microsoft.com/office/powerpoint/2010/main" val="3819764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What is the criteria for decision making?</a:t>
            </a:r>
          </a:p>
        </p:txBody>
      </p:sp>
      <p:sp>
        <p:nvSpPr>
          <p:cNvPr id="3" name="Content Placeholder 2"/>
          <p:cNvSpPr>
            <a:spLocks noGrp="1"/>
          </p:cNvSpPr>
          <p:nvPr>
            <p:ph idx="1"/>
          </p:nvPr>
        </p:nvSpPr>
        <p:spPr>
          <a:xfrm>
            <a:off x="457200" y="2098965"/>
            <a:ext cx="8229600" cy="3992563"/>
          </a:xfrm>
        </p:spPr>
        <p:txBody>
          <a:bodyPr>
            <a:normAutofit/>
          </a:bodyPr>
          <a:lstStyle/>
          <a:p>
            <a:pPr marL="0" indent="0">
              <a:buNone/>
            </a:pPr>
            <a:r>
              <a:rPr lang="en-US" b="1" dirty="0"/>
              <a:t>Member-centric:</a:t>
            </a:r>
            <a:r>
              <a:rPr lang="en-US" dirty="0"/>
              <a:t> SWAN exists to do what members prefer. (Think: a condo co-op)</a:t>
            </a:r>
          </a:p>
          <a:p>
            <a:pPr marL="0" indent="0" algn="ctr">
              <a:buNone/>
            </a:pPr>
            <a:r>
              <a:rPr lang="en-US" dirty="0"/>
              <a:t>“What do you want?”</a:t>
            </a:r>
          </a:p>
          <a:p>
            <a:pPr marL="0" indent="0">
              <a:buNone/>
            </a:pPr>
            <a:r>
              <a:rPr lang="en-US" b="1" dirty="0"/>
              <a:t>Mission-centric:</a:t>
            </a:r>
            <a:r>
              <a:rPr lang="en-US" dirty="0"/>
              <a:t> SWAN exists to solve a particular problem in the world. (Think: Greenpeace)</a:t>
            </a:r>
          </a:p>
          <a:p>
            <a:pPr marL="0" indent="0" algn="ctr">
              <a:buNone/>
            </a:pPr>
            <a:r>
              <a:rPr lang="en-US" dirty="0"/>
              <a:t>“Do you want to </a:t>
            </a:r>
            <a:r>
              <a:rPr lang="en-US" dirty="0" smtClean="0"/>
              <a:t>join this effort?”</a:t>
            </a:r>
            <a:endParaRPr lang="en-US" dirty="0"/>
          </a:p>
        </p:txBody>
      </p:sp>
    </p:spTree>
    <p:extLst>
      <p:ext uri="{BB962C8B-B14F-4D97-AF65-F5344CB8AC3E}">
        <p14:creationId xmlns:p14="http://schemas.microsoft.com/office/powerpoint/2010/main" val="419214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Why clarify this identity issue?</a:t>
            </a:r>
          </a:p>
        </p:txBody>
      </p:sp>
      <p:sp>
        <p:nvSpPr>
          <p:cNvPr id="3" name="Content Placeholder 2"/>
          <p:cNvSpPr>
            <a:spLocks noGrp="1"/>
          </p:cNvSpPr>
          <p:nvPr>
            <p:ph idx="1"/>
          </p:nvPr>
        </p:nvSpPr>
        <p:spPr>
          <a:xfrm>
            <a:off x="457200" y="2098965"/>
            <a:ext cx="8229600" cy="3992563"/>
          </a:xfrm>
        </p:spPr>
        <p:txBody>
          <a:bodyPr>
            <a:normAutofit fontScale="85000" lnSpcReduction="20000"/>
          </a:bodyPr>
          <a:lstStyle/>
          <a:p>
            <a:pPr marL="0" indent="0">
              <a:buNone/>
            </a:pPr>
            <a:r>
              <a:rPr lang="en-US" dirty="0"/>
              <a:t>Even if SWAN clarifies </a:t>
            </a:r>
            <a:r>
              <a:rPr lang="en-US" b="1" i="1" dirty="0"/>
              <a:t>who</a:t>
            </a:r>
            <a:r>
              <a:rPr lang="en-US" dirty="0"/>
              <a:t> makes decisions (elected representatives), it still must clarify </a:t>
            </a:r>
            <a:r>
              <a:rPr lang="en-US" b="1" i="1" dirty="0"/>
              <a:t>what criteria </a:t>
            </a:r>
            <a:r>
              <a:rPr lang="en-US" dirty="0"/>
              <a:t>should guide those decision makers. </a:t>
            </a:r>
          </a:p>
          <a:p>
            <a:r>
              <a:rPr lang="en-US" dirty="0"/>
              <a:t>Are board members most beholden to membership preferences (which can be fluid) or to a mission (which should be fairly fixed)?</a:t>
            </a:r>
          </a:p>
          <a:p>
            <a:r>
              <a:rPr lang="en-US" dirty="0"/>
              <a:t>What does SWAN do when member preferences differ? Is there another criteria besides majority wins?</a:t>
            </a:r>
          </a:p>
          <a:p>
            <a:r>
              <a:rPr lang="en-US" dirty="0"/>
              <a:t>How much authority does the board (and hence the ED) have to proactively lead vs. just reactively service?</a:t>
            </a:r>
          </a:p>
        </p:txBody>
      </p:sp>
    </p:spTree>
    <p:extLst>
      <p:ext uri="{BB962C8B-B14F-4D97-AF65-F5344CB8AC3E}">
        <p14:creationId xmlns:p14="http://schemas.microsoft.com/office/powerpoint/2010/main" val="411453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Assessment of SWAN</a:t>
            </a:r>
          </a:p>
        </p:txBody>
      </p:sp>
      <p:sp>
        <p:nvSpPr>
          <p:cNvPr id="3" name="Content Placeholder 2"/>
          <p:cNvSpPr>
            <a:spLocks noGrp="1"/>
          </p:cNvSpPr>
          <p:nvPr>
            <p:ph idx="1"/>
          </p:nvPr>
        </p:nvSpPr>
        <p:spPr>
          <a:xfrm>
            <a:off x="457200" y="2075875"/>
            <a:ext cx="8229600" cy="3992563"/>
          </a:xfrm>
        </p:spPr>
        <p:txBody>
          <a:bodyPr>
            <a:normAutofit/>
          </a:bodyPr>
          <a:lstStyle/>
          <a:p>
            <a:pPr marL="0" indent="0">
              <a:buNone/>
            </a:pPr>
            <a:r>
              <a:rPr lang="en-US" sz="2400" dirty="0"/>
              <a:t>Historically and currently, SWAN leans heavily towards being </a:t>
            </a:r>
            <a:r>
              <a:rPr lang="en-US" sz="2400" b="1" dirty="0"/>
              <a:t>Member-centric.</a:t>
            </a:r>
          </a:p>
          <a:p>
            <a:pPr marL="568325" lvl="1" indent="0">
              <a:buNone/>
            </a:pPr>
            <a:r>
              <a:rPr lang="en-US" sz="2000" i="1" dirty="0"/>
              <a:t>SWAN is an organization of Member Libraries (“Members,” “Membership”) participating in an Integrated Library System (“ILS”) </a:t>
            </a:r>
            <a:r>
              <a:rPr lang="en-US" sz="2000" b="1" i="1" dirty="0">
                <a:solidFill>
                  <a:srgbClr val="FF0000"/>
                </a:solidFill>
              </a:rPr>
              <a:t>which is dedicated to improving services for Member Libraries </a:t>
            </a:r>
            <a:r>
              <a:rPr lang="en-US" sz="2000" i="1" dirty="0"/>
              <a:t>by sharing resources, technology, and a planned process of individual and collective growth.</a:t>
            </a:r>
          </a:p>
          <a:p>
            <a:pPr marL="0" indent="0">
              <a:buNone/>
            </a:pPr>
            <a:r>
              <a:rPr lang="en-US" sz="2400" dirty="0"/>
              <a:t>What is missing in this statement: </a:t>
            </a:r>
          </a:p>
          <a:p>
            <a:pPr marL="0" indent="0">
              <a:buNone/>
            </a:pPr>
            <a:r>
              <a:rPr lang="en-US" sz="2400" dirty="0"/>
              <a:t>	</a:t>
            </a:r>
            <a:r>
              <a:rPr lang="en-US" sz="2400" b="1" i="1" dirty="0"/>
              <a:t>Patrons and patron experience (the mission)</a:t>
            </a:r>
          </a:p>
        </p:txBody>
      </p:sp>
    </p:spTree>
    <p:extLst>
      <p:ext uri="{BB962C8B-B14F-4D97-AF65-F5344CB8AC3E}">
        <p14:creationId xmlns:p14="http://schemas.microsoft.com/office/powerpoint/2010/main" val="2703582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A theoretical “mission-centric” alternative</a:t>
            </a:r>
          </a:p>
        </p:txBody>
      </p:sp>
      <p:sp>
        <p:nvSpPr>
          <p:cNvPr id="3" name="Content Placeholder 2"/>
          <p:cNvSpPr>
            <a:spLocks noGrp="1"/>
          </p:cNvSpPr>
          <p:nvPr>
            <p:ph idx="1"/>
          </p:nvPr>
        </p:nvSpPr>
        <p:spPr>
          <a:xfrm>
            <a:off x="457200" y="2075875"/>
            <a:ext cx="8229600" cy="3992563"/>
          </a:xfrm>
        </p:spPr>
        <p:txBody>
          <a:bodyPr>
            <a:normAutofit fontScale="92500"/>
          </a:bodyPr>
          <a:lstStyle/>
          <a:p>
            <a:pPr marL="0" indent="0" algn="ctr">
              <a:buNone/>
            </a:pPr>
            <a:r>
              <a:rPr lang="en-US" dirty="0"/>
              <a:t>“</a:t>
            </a:r>
            <a:r>
              <a:rPr lang="en-US" i="1" dirty="0"/>
              <a:t>SWAN seeks to improve patron experience through serving our member libraries...</a:t>
            </a:r>
            <a:r>
              <a:rPr lang="en-US" dirty="0"/>
              <a:t>”</a:t>
            </a:r>
          </a:p>
          <a:p>
            <a:pPr marL="0" indent="0">
              <a:buNone/>
            </a:pPr>
            <a:r>
              <a:rPr lang="en-US" dirty="0"/>
              <a:t>Serving member libraries is still the core activity, but there is now a mission – revolving around patrons - that defines that service.</a:t>
            </a:r>
          </a:p>
          <a:p>
            <a:pPr marL="0" indent="0">
              <a:buNone/>
            </a:pPr>
            <a:r>
              <a:rPr lang="en-US" dirty="0"/>
              <a:t>The question is not just “What do members want?” </a:t>
            </a:r>
          </a:p>
          <a:p>
            <a:pPr marL="0" indent="0">
              <a:buNone/>
            </a:pPr>
            <a:r>
              <a:rPr lang="en-US" dirty="0"/>
              <a:t>It is: “How do we help members best improve their patrons’ experience?”</a:t>
            </a:r>
          </a:p>
        </p:txBody>
      </p:sp>
    </p:spTree>
    <p:extLst>
      <p:ext uri="{BB962C8B-B14F-4D97-AF65-F5344CB8AC3E}">
        <p14:creationId xmlns:p14="http://schemas.microsoft.com/office/powerpoint/2010/main" val="1766939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Reasons for this clarification</a:t>
            </a:r>
          </a:p>
        </p:txBody>
      </p:sp>
      <p:sp>
        <p:nvSpPr>
          <p:cNvPr id="3" name="Content Placeholder 2"/>
          <p:cNvSpPr>
            <a:spLocks noGrp="1"/>
          </p:cNvSpPr>
          <p:nvPr>
            <p:ph idx="1"/>
          </p:nvPr>
        </p:nvSpPr>
        <p:spPr>
          <a:xfrm>
            <a:off x="457200" y="2075875"/>
            <a:ext cx="8229600" cy="3992563"/>
          </a:xfrm>
        </p:spPr>
        <p:txBody>
          <a:bodyPr>
            <a:normAutofit fontScale="85000" lnSpcReduction="20000"/>
          </a:bodyPr>
          <a:lstStyle/>
          <a:p>
            <a:r>
              <a:rPr lang="en-US" dirty="0"/>
              <a:t>Provides a justification for decisions that might not meet some member preferences.</a:t>
            </a:r>
          </a:p>
          <a:p>
            <a:r>
              <a:rPr lang="en-US" dirty="0"/>
              <a:t>Guards against the conflation of “member preferences” with “what makes things better for of library staff” and </a:t>
            </a:r>
            <a:r>
              <a:rPr lang="en-US" dirty="0" smtClean="0"/>
              <a:t>instead forces </a:t>
            </a:r>
            <a:r>
              <a:rPr lang="en-US" dirty="0"/>
              <a:t>attention on the patron.</a:t>
            </a:r>
          </a:p>
          <a:p>
            <a:r>
              <a:rPr lang="en-US" dirty="0"/>
              <a:t>SWAN staff want to be motivated and guided by a </a:t>
            </a:r>
            <a:r>
              <a:rPr lang="en-US" dirty="0" smtClean="0"/>
              <a:t>mission that includes serving members but is more than just: </a:t>
            </a:r>
            <a:r>
              <a:rPr lang="en-US" dirty="0"/>
              <a:t>“We just do what members ask us to do.”</a:t>
            </a:r>
          </a:p>
          <a:p>
            <a:r>
              <a:rPr lang="en-US" dirty="0"/>
              <a:t>Calls attention to where profound change is happening – with your patrons.</a:t>
            </a:r>
          </a:p>
        </p:txBody>
      </p:sp>
    </p:spTree>
    <p:extLst>
      <p:ext uri="{BB962C8B-B14F-4D97-AF65-F5344CB8AC3E}">
        <p14:creationId xmlns:p14="http://schemas.microsoft.com/office/powerpoint/2010/main" val="3485471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sz="4400" dirty="0"/>
              <a:t>Feedback and Discussion</a:t>
            </a:r>
          </a:p>
        </p:txBody>
      </p:sp>
    </p:spTree>
    <p:extLst>
      <p:ext uri="{BB962C8B-B14F-4D97-AF65-F5344CB8AC3E}">
        <p14:creationId xmlns:p14="http://schemas.microsoft.com/office/powerpoint/2010/main" val="17065530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Clarification Issues</a:t>
            </a:r>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a:t>Identity</a:t>
            </a:r>
            <a:r>
              <a:rPr lang="en-US" dirty="0"/>
              <a:t>: </a:t>
            </a:r>
            <a:r>
              <a:rPr lang="en-US" i="1" dirty="0"/>
              <a:t>How do you make decisions? </a:t>
            </a:r>
          </a:p>
          <a:p>
            <a:pPr marL="1025525" lvl="1" indent="-457200">
              <a:buAutoNum type="arabicPeriod"/>
            </a:pPr>
            <a:r>
              <a:rPr lang="en-US" dirty="0"/>
              <a:t>Direct Democracy vs. Representative Democracy </a:t>
            </a:r>
          </a:p>
          <a:p>
            <a:pPr marL="1025525" lvl="1" indent="-457200">
              <a:buAutoNum type="arabicPeriod"/>
            </a:pPr>
            <a:r>
              <a:rPr lang="en-US" dirty="0"/>
              <a:t>Member-centric vs. Mission-centric</a:t>
            </a:r>
          </a:p>
          <a:p>
            <a:pPr marL="0" indent="0">
              <a:buNone/>
            </a:pPr>
            <a:r>
              <a:rPr lang="en-US" b="1" i="1" dirty="0"/>
              <a:t>Mission: </a:t>
            </a:r>
            <a:r>
              <a:rPr lang="en-US" i="1" dirty="0"/>
              <a:t>What is the problem you are trying to solve?</a:t>
            </a:r>
            <a:endParaRPr lang="en-US" dirty="0"/>
          </a:p>
          <a:p>
            <a:pPr marL="568325" lvl="1" indent="0">
              <a:buNone/>
            </a:pPr>
            <a:r>
              <a:rPr lang="en-US" b="1" dirty="0">
                <a:solidFill>
                  <a:srgbClr val="FF0000"/>
                </a:solidFill>
              </a:rPr>
              <a:t>3. </a:t>
            </a:r>
            <a:r>
              <a:rPr lang="en-US" dirty="0">
                <a:solidFill>
                  <a:srgbClr val="FF0000"/>
                </a:solidFill>
              </a:rPr>
              <a:t>“</a:t>
            </a:r>
            <a:r>
              <a:rPr lang="en-US" b="1" dirty="0" smtClean="0">
                <a:solidFill>
                  <a:srgbClr val="FF0000"/>
                </a:solidFill>
              </a:rPr>
              <a:t>Public </a:t>
            </a:r>
            <a:r>
              <a:rPr lang="en-US" b="1" dirty="0">
                <a:solidFill>
                  <a:srgbClr val="FF0000"/>
                </a:solidFill>
              </a:rPr>
              <a:t>Utility” problem vs. “Climate Change” problem</a:t>
            </a:r>
          </a:p>
          <a:p>
            <a:pPr marL="0" indent="0">
              <a:buNone/>
            </a:pPr>
            <a:r>
              <a:rPr lang="en-US" sz="2600" b="1" i="1" dirty="0"/>
              <a:t>Vision</a:t>
            </a:r>
            <a:r>
              <a:rPr lang="en-US" sz="2600" dirty="0"/>
              <a:t>: </a:t>
            </a:r>
            <a:r>
              <a:rPr lang="en-US" sz="2600" i="1" dirty="0"/>
              <a:t>What does your solution look like?</a:t>
            </a:r>
          </a:p>
          <a:p>
            <a:pPr marL="568325" lvl="1" indent="0">
              <a:buNone/>
            </a:pPr>
            <a:r>
              <a:rPr lang="en-US" dirty="0"/>
              <a:t>4. Software as End Product vs. Software as Transformative Platform</a:t>
            </a:r>
          </a:p>
        </p:txBody>
      </p:sp>
    </p:spTree>
    <p:extLst>
      <p:ext uri="{BB962C8B-B14F-4D97-AF65-F5344CB8AC3E}">
        <p14:creationId xmlns:p14="http://schemas.microsoft.com/office/powerpoint/2010/main" val="16576474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dirty="0"/>
              <a:t>“Public Utility” vs. “Climate Change”</a:t>
            </a:r>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p:txBody>
          <a:bodyPr>
            <a:normAutofit/>
          </a:bodyPr>
          <a:lstStyle/>
          <a:p>
            <a:pPr marL="0" indent="0">
              <a:buNone/>
            </a:pPr>
            <a:r>
              <a:rPr lang="en-US" dirty="0"/>
              <a:t>Two different ways of picturing your world and the problems therein. </a:t>
            </a:r>
          </a:p>
          <a:p>
            <a:pPr marL="0" indent="0">
              <a:buNone/>
            </a:pPr>
            <a:endParaRPr lang="en-US" dirty="0"/>
          </a:p>
          <a:p>
            <a:pPr marL="0" indent="0">
              <a:buNone/>
            </a:pPr>
            <a:r>
              <a:rPr lang="en-US" dirty="0"/>
              <a:t>In both pictures, there is the need for sharing   (a) </a:t>
            </a:r>
            <a:r>
              <a:rPr lang="en-US" i="1" dirty="0"/>
              <a:t>technology infrastructure</a:t>
            </a:r>
            <a:r>
              <a:rPr lang="en-US" dirty="0"/>
              <a:t> and (b) </a:t>
            </a:r>
            <a:r>
              <a:rPr lang="en-US" i="1" dirty="0"/>
              <a:t>resources</a:t>
            </a:r>
            <a:r>
              <a:rPr lang="en-US" dirty="0"/>
              <a:t>. </a:t>
            </a:r>
          </a:p>
          <a:p>
            <a:pPr marL="0" indent="0">
              <a:buNone/>
            </a:pPr>
            <a:endParaRPr lang="en-US" dirty="0"/>
          </a:p>
          <a:p>
            <a:pPr marL="0" indent="0">
              <a:buNone/>
            </a:pPr>
            <a:r>
              <a:rPr lang="en-US" dirty="0"/>
              <a:t>But the nature of that sharing </a:t>
            </a:r>
            <a:r>
              <a:rPr lang="en-US" dirty="0" smtClean="0"/>
              <a:t>differs significantly.  </a:t>
            </a:r>
            <a:endParaRPr lang="en-US" dirty="0"/>
          </a:p>
        </p:txBody>
      </p:sp>
    </p:spTree>
    <p:extLst>
      <p:ext uri="{BB962C8B-B14F-4D97-AF65-F5344CB8AC3E}">
        <p14:creationId xmlns:p14="http://schemas.microsoft.com/office/powerpoint/2010/main" val="3551226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“Public Utility” problem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3699" y="2488990"/>
            <a:ext cx="7556602" cy="3167482"/>
          </a:xfrm>
        </p:spPr>
      </p:pic>
    </p:spTree>
    <p:extLst>
      <p:ext uri="{BB962C8B-B14F-4D97-AF65-F5344CB8AC3E}">
        <p14:creationId xmlns:p14="http://schemas.microsoft.com/office/powerpoint/2010/main" val="557396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Status</a:t>
            </a:r>
          </a:p>
        </p:txBody>
      </p:sp>
      <p:sp>
        <p:nvSpPr>
          <p:cNvPr id="3" name="Content Placeholder 2"/>
          <p:cNvSpPr>
            <a:spLocks noGrp="1"/>
          </p:cNvSpPr>
          <p:nvPr>
            <p:ph idx="1"/>
          </p:nvPr>
        </p:nvSpPr>
        <p:spPr>
          <a:xfrm>
            <a:off x="457200" y="2133600"/>
            <a:ext cx="8229600" cy="4495800"/>
          </a:xfrm>
        </p:spPr>
        <p:txBody>
          <a:bodyPr>
            <a:normAutofit fontScale="47500" lnSpcReduction="20000"/>
          </a:bodyPr>
          <a:lstStyle/>
          <a:p>
            <a:pPr marL="1143000" indent="-1143000">
              <a:buFont typeface="+mj-lt"/>
              <a:buAutoNum type="arabicPeriod"/>
            </a:pPr>
            <a:r>
              <a:rPr lang="en-US" sz="5900" dirty="0"/>
              <a:t>Background Research - COMPLETED</a:t>
            </a:r>
          </a:p>
          <a:p>
            <a:pPr marL="1143000" indent="-1143000">
              <a:buFont typeface="+mj-lt"/>
              <a:buAutoNum type="arabicPeriod"/>
            </a:pPr>
            <a:r>
              <a:rPr lang="en-US" sz="5900" dirty="0"/>
              <a:t>Discovery Interviews – COMPLETED</a:t>
            </a:r>
          </a:p>
          <a:p>
            <a:pPr marL="1143000" indent="-1143000">
              <a:buFont typeface="+mj-lt"/>
              <a:buAutoNum type="arabicPeriod"/>
            </a:pPr>
            <a:r>
              <a:rPr lang="en-US" sz="5900" b="1" dirty="0">
                <a:solidFill>
                  <a:srgbClr val="FF0000"/>
                </a:solidFill>
              </a:rPr>
              <a:t>Identity, Mission, and Vision Clarification – NOW</a:t>
            </a:r>
          </a:p>
          <a:p>
            <a:pPr marL="1143000" indent="-1143000">
              <a:buFont typeface="+mj-lt"/>
              <a:buAutoNum type="arabicPeriod"/>
            </a:pPr>
            <a:r>
              <a:rPr lang="en-US" sz="5900" b="1" dirty="0">
                <a:solidFill>
                  <a:srgbClr val="FF0000"/>
                </a:solidFill>
              </a:rPr>
              <a:t>Assessment – NOW</a:t>
            </a:r>
          </a:p>
          <a:p>
            <a:pPr marL="1143000" indent="-1143000">
              <a:buFont typeface="+mj-lt"/>
              <a:buAutoNum type="arabicPeriod"/>
            </a:pPr>
            <a:r>
              <a:rPr lang="en-US" sz="5900" dirty="0"/>
              <a:t>Strategic Plan</a:t>
            </a:r>
          </a:p>
          <a:p>
            <a:pPr marL="1143000" indent="-1143000">
              <a:buFont typeface="+mj-lt"/>
              <a:buAutoNum type="arabicPeriod"/>
            </a:pPr>
            <a:r>
              <a:rPr lang="en-US" sz="5900" dirty="0"/>
              <a:t>Tactical Plan</a:t>
            </a:r>
          </a:p>
          <a:p>
            <a:pPr marL="1143000" indent="-1143000">
              <a:buFont typeface="+mj-lt"/>
              <a:buAutoNum type="arabicPeriod"/>
            </a:pPr>
            <a:r>
              <a:rPr lang="en-US" sz="5900" dirty="0"/>
              <a:t>Executive Coaching</a:t>
            </a:r>
          </a:p>
        </p:txBody>
      </p:sp>
    </p:spTree>
    <p:extLst>
      <p:ext uri="{BB962C8B-B14F-4D97-AF65-F5344CB8AC3E}">
        <p14:creationId xmlns:p14="http://schemas.microsoft.com/office/powerpoint/2010/main" val="8409028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In a “Public Utility” problem…</a:t>
            </a:r>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a:xfrm>
            <a:off x="457200" y="2133600"/>
            <a:ext cx="5562600" cy="3992563"/>
          </a:xfrm>
        </p:spPr>
        <p:txBody>
          <a:bodyPr>
            <a:normAutofit fontScale="77500" lnSpcReduction="20000"/>
          </a:bodyPr>
          <a:lstStyle/>
          <a:p>
            <a:pPr marL="0" indent="0">
              <a:buNone/>
            </a:pPr>
            <a:r>
              <a:rPr lang="en-US" dirty="0"/>
              <a:t>The </a:t>
            </a:r>
            <a:r>
              <a:rPr lang="en-US" i="1" dirty="0"/>
              <a:t>technology</a:t>
            </a:r>
            <a:r>
              <a:rPr lang="en-US" dirty="0"/>
              <a:t> </a:t>
            </a:r>
            <a:r>
              <a:rPr lang="en-US" i="1" dirty="0"/>
              <a:t>infrastructure</a:t>
            </a:r>
            <a:r>
              <a:rPr lang="en-US" dirty="0"/>
              <a:t> problems are cost and reliability requirements (the ILS).</a:t>
            </a:r>
          </a:p>
          <a:p>
            <a:pPr marL="0" indent="0">
              <a:buNone/>
            </a:pPr>
            <a:endParaRPr lang="en-US" dirty="0"/>
          </a:p>
          <a:p>
            <a:pPr marL="0" indent="0">
              <a:buNone/>
            </a:pPr>
            <a:r>
              <a:rPr lang="en-US" dirty="0"/>
              <a:t>The </a:t>
            </a:r>
            <a:r>
              <a:rPr lang="en-US" i="1" dirty="0"/>
              <a:t>resources</a:t>
            </a:r>
            <a:r>
              <a:rPr lang="en-US" dirty="0"/>
              <a:t> problems are insufficient scale </a:t>
            </a:r>
            <a:r>
              <a:rPr lang="en-US" dirty="0" smtClean="0"/>
              <a:t>in the distribution grid (</a:t>
            </a:r>
            <a:r>
              <a:rPr lang="en-US" dirty="0"/>
              <a:t>the book catalog).</a:t>
            </a:r>
          </a:p>
          <a:p>
            <a:pPr marL="0" indent="0">
              <a:buNone/>
            </a:pPr>
            <a:endParaRPr lang="en-US" dirty="0"/>
          </a:p>
          <a:p>
            <a:pPr marL="0" indent="0">
              <a:buNone/>
            </a:pPr>
            <a:r>
              <a:rPr lang="en-US" dirty="0"/>
              <a:t>The sharing of </a:t>
            </a:r>
            <a:r>
              <a:rPr lang="en-US" i="1" dirty="0"/>
              <a:t>technology</a:t>
            </a:r>
            <a:r>
              <a:rPr lang="en-US" dirty="0"/>
              <a:t> </a:t>
            </a:r>
            <a:r>
              <a:rPr lang="en-US" i="1" dirty="0"/>
              <a:t>infrastructure</a:t>
            </a:r>
            <a:r>
              <a:rPr lang="en-US" dirty="0"/>
              <a:t> and </a:t>
            </a:r>
            <a:r>
              <a:rPr lang="en-US" i="1" dirty="0"/>
              <a:t>resources</a:t>
            </a:r>
            <a:r>
              <a:rPr lang="en-US" dirty="0"/>
              <a:t> is designed to address those kinds of problems</a:t>
            </a:r>
            <a:r>
              <a:rPr lang="en-US" dirty="0" smtClean="0"/>
              <a: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905000"/>
            <a:ext cx="1977331"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200400"/>
            <a:ext cx="2705738" cy="1397170"/>
          </a:xfrm>
          <a:prstGeom prst="rect">
            <a:avLst/>
          </a:prstGeom>
        </p:spPr>
      </p:pic>
    </p:spTree>
    <p:extLst>
      <p:ext uri="{BB962C8B-B14F-4D97-AF65-F5344CB8AC3E}">
        <p14:creationId xmlns:p14="http://schemas.microsoft.com/office/powerpoint/2010/main" val="2131562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Key premises for a </a:t>
            </a:r>
            <a:r>
              <a:rPr lang="en-US" dirty="0"/>
              <a:t>“Public Utility” </a:t>
            </a:r>
            <a:r>
              <a:rPr lang="en-US" dirty="0" smtClean="0"/>
              <a:t>approach…</a:t>
            </a:r>
            <a:endParaRPr lang="en-US" dirty="0"/>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a:xfrm>
            <a:off x="457200" y="2133600"/>
            <a:ext cx="5562600" cy="3992563"/>
          </a:xfrm>
        </p:spPr>
        <p:txBody>
          <a:bodyPr>
            <a:normAutofit fontScale="77500" lnSpcReduction="20000"/>
          </a:bodyPr>
          <a:lstStyle/>
          <a:p>
            <a:pPr marL="0" lvl="0" indent="0">
              <a:buClr>
                <a:srgbClr val="0F2D5D"/>
              </a:buClr>
              <a:buNone/>
            </a:pPr>
            <a:r>
              <a:rPr lang="en-US" sz="3100" dirty="0">
                <a:solidFill>
                  <a:prstClr val="black"/>
                </a:solidFill>
              </a:rPr>
              <a:t>The wider environment is fairly stable and predictable (why the most important issues about </a:t>
            </a:r>
            <a:r>
              <a:rPr lang="en-US" sz="3100" i="1" dirty="0">
                <a:solidFill>
                  <a:prstClr val="black"/>
                </a:solidFill>
              </a:rPr>
              <a:t>technology infrastructure</a:t>
            </a:r>
            <a:r>
              <a:rPr lang="en-US" sz="3100" dirty="0">
                <a:solidFill>
                  <a:prstClr val="black"/>
                </a:solidFill>
              </a:rPr>
              <a:t> are cost and reliability).</a:t>
            </a:r>
          </a:p>
          <a:p>
            <a:pPr marL="0" lvl="0" indent="0">
              <a:buClr>
                <a:srgbClr val="0F2D5D"/>
              </a:buClr>
              <a:buNone/>
            </a:pPr>
            <a:endParaRPr lang="en-US" sz="3100" dirty="0">
              <a:solidFill>
                <a:prstClr val="black"/>
              </a:solidFill>
            </a:endParaRPr>
          </a:p>
          <a:p>
            <a:pPr marL="0" lvl="0" indent="0">
              <a:buClr>
                <a:srgbClr val="0F2D5D"/>
              </a:buClr>
              <a:buNone/>
            </a:pPr>
            <a:r>
              <a:rPr lang="en-US" sz="3100" dirty="0">
                <a:solidFill>
                  <a:prstClr val="black"/>
                </a:solidFill>
              </a:rPr>
              <a:t>The wider population of patrons will continue to value the same </a:t>
            </a:r>
            <a:r>
              <a:rPr lang="en-US" sz="3100" i="1" dirty="0">
                <a:solidFill>
                  <a:prstClr val="black"/>
                </a:solidFill>
              </a:rPr>
              <a:t>resources</a:t>
            </a:r>
            <a:r>
              <a:rPr lang="en-US" sz="3100" dirty="0">
                <a:solidFill>
                  <a:prstClr val="black"/>
                </a:solidFill>
              </a:rPr>
              <a:t> in the same way (why the important issues are scale and distribution).  </a:t>
            </a:r>
          </a:p>
          <a:p>
            <a:pPr marL="0" indent="0">
              <a:buNone/>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981200"/>
            <a:ext cx="1977331"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3462" y="3936830"/>
            <a:ext cx="2705738" cy="1397170"/>
          </a:xfrm>
          <a:prstGeom prst="rect">
            <a:avLst/>
          </a:prstGeom>
        </p:spPr>
      </p:pic>
    </p:spTree>
    <p:extLst>
      <p:ext uri="{BB962C8B-B14F-4D97-AF65-F5344CB8AC3E}">
        <p14:creationId xmlns:p14="http://schemas.microsoft.com/office/powerpoint/2010/main" val="1208136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“Climate Change” problem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3699" y="2488990"/>
            <a:ext cx="7556602" cy="3167482"/>
          </a:xfrm>
        </p:spPr>
      </p:pic>
    </p:spTree>
    <p:extLst>
      <p:ext uri="{BB962C8B-B14F-4D97-AF65-F5344CB8AC3E}">
        <p14:creationId xmlns:p14="http://schemas.microsoft.com/office/powerpoint/2010/main" val="2582778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“Climate Change” problem</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3699" y="2546140"/>
            <a:ext cx="7556602" cy="3167482"/>
          </a:xfrm>
        </p:spPr>
      </p:pic>
    </p:spTree>
    <p:extLst>
      <p:ext uri="{BB962C8B-B14F-4D97-AF65-F5344CB8AC3E}">
        <p14:creationId xmlns:p14="http://schemas.microsoft.com/office/powerpoint/2010/main" val="8957437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“Climate Change” problem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3699" y="2488990"/>
            <a:ext cx="7556602" cy="3167482"/>
          </a:xfrm>
        </p:spPr>
      </p:pic>
    </p:spTree>
    <p:extLst>
      <p:ext uri="{BB962C8B-B14F-4D97-AF65-F5344CB8AC3E}">
        <p14:creationId xmlns:p14="http://schemas.microsoft.com/office/powerpoint/2010/main" val="17299236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800" dirty="0"/>
              <a:t>In “Climate Change,” the </a:t>
            </a:r>
            <a:r>
              <a:rPr lang="en-US" sz="2800" i="1" dirty="0"/>
              <a:t>infrastructure</a:t>
            </a:r>
            <a:r>
              <a:rPr lang="en-US" sz="2800" dirty="0"/>
              <a:t> problem is conceived differently</a:t>
            </a:r>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p:txBody>
          <a:bodyPr>
            <a:normAutofit/>
          </a:bodyPr>
          <a:lstStyle/>
          <a:p>
            <a:pPr marL="0" indent="0">
              <a:buNone/>
            </a:pPr>
            <a:r>
              <a:rPr lang="en-US" dirty="0"/>
              <a:t>The entire environment is changing in long term, unpredictable, and potentially threatening ways. </a:t>
            </a:r>
          </a:p>
          <a:p>
            <a:pPr marL="0" indent="0">
              <a:buNone/>
            </a:pPr>
            <a:endParaRPr lang="en-US" dirty="0"/>
          </a:p>
          <a:p>
            <a:pPr marL="0" indent="0">
              <a:buNone/>
            </a:pPr>
            <a:r>
              <a:rPr lang="en-US" dirty="0"/>
              <a:t>New kinds of </a:t>
            </a:r>
            <a:r>
              <a:rPr lang="en-US" i="1" dirty="0"/>
              <a:t>technology infrastructure</a:t>
            </a:r>
            <a:r>
              <a:rPr lang="en-US" dirty="0"/>
              <a:t> must be developed for collective well being (even while the historic infrastructure is maintained).</a:t>
            </a:r>
          </a:p>
        </p:txBody>
      </p:sp>
    </p:spTree>
    <p:extLst>
      <p:ext uri="{BB962C8B-B14F-4D97-AF65-F5344CB8AC3E}">
        <p14:creationId xmlns:p14="http://schemas.microsoft.com/office/powerpoint/2010/main" val="1335246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800" dirty="0"/>
              <a:t>In “Climate Change,” the </a:t>
            </a:r>
            <a:r>
              <a:rPr lang="en-US" sz="2800" i="1" dirty="0"/>
              <a:t>infrastructure</a:t>
            </a:r>
            <a:r>
              <a:rPr lang="en-US" sz="2800" dirty="0"/>
              <a:t> problem is conceived differently</a:t>
            </a:r>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a:xfrm>
            <a:off x="457200" y="2133600"/>
            <a:ext cx="5638800" cy="3992563"/>
          </a:xfrm>
        </p:spPr>
        <p:txBody>
          <a:bodyPr>
            <a:normAutofit fontScale="85000" lnSpcReduction="20000"/>
          </a:bodyPr>
          <a:lstStyle/>
          <a:p>
            <a:pPr marL="0" indent="0">
              <a:buNone/>
            </a:pPr>
            <a:r>
              <a:rPr lang="en-US" dirty="0"/>
              <a:t>The pressing </a:t>
            </a:r>
            <a:r>
              <a:rPr lang="en-US" i="1" dirty="0"/>
              <a:t>technology infrastructure</a:t>
            </a:r>
            <a:r>
              <a:rPr lang="en-US" dirty="0"/>
              <a:t> problem that must be shared is not just about cost and reliability…. </a:t>
            </a:r>
          </a:p>
          <a:p>
            <a:pPr marL="0" indent="0">
              <a:buNone/>
            </a:pPr>
            <a:endParaRPr lang="en-US" dirty="0"/>
          </a:p>
          <a:p>
            <a:pPr marL="0" indent="0">
              <a:buNone/>
            </a:pPr>
            <a:r>
              <a:rPr lang="en-US" dirty="0"/>
              <a:t>… but also about </a:t>
            </a:r>
            <a:r>
              <a:rPr lang="en-US" b="1" dirty="0"/>
              <a:t>innovation. </a:t>
            </a:r>
            <a:endParaRPr lang="en-US" dirty="0"/>
          </a:p>
          <a:p>
            <a:pPr marL="0" indent="0">
              <a:buNone/>
            </a:pPr>
            <a:endParaRPr lang="en-US" dirty="0"/>
          </a:p>
          <a:p>
            <a:pPr marL="0" indent="0">
              <a:buNone/>
            </a:pPr>
            <a:r>
              <a:rPr lang="en-US" dirty="0"/>
              <a:t>The metaphor for the shared </a:t>
            </a:r>
            <a:r>
              <a:rPr lang="en-US" i="1" dirty="0"/>
              <a:t>technology infrastructure</a:t>
            </a:r>
            <a:r>
              <a:rPr lang="en-US" dirty="0"/>
              <a:t> needed is less a power plant, and more a common laboratory.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057400"/>
            <a:ext cx="19748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476" y="4343400"/>
            <a:ext cx="2516924" cy="1745894"/>
          </a:xfrm>
          <a:prstGeom prst="rect">
            <a:avLst/>
          </a:prstGeom>
        </p:spPr>
      </p:pic>
    </p:spTree>
    <p:extLst>
      <p:ext uri="{BB962C8B-B14F-4D97-AF65-F5344CB8AC3E}">
        <p14:creationId xmlns:p14="http://schemas.microsoft.com/office/powerpoint/2010/main" val="1698663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800" dirty="0"/>
              <a:t>In “Climate Change,” the </a:t>
            </a:r>
            <a:r>
              <a:rPr lang="en-US" sz="2800" i="1" dirty="0"/>
              <a:t>resource</a:t>
            </a:r>
            <a:r>
              <a:rPr lang="en-US" sz="2800" dirty="0"/>
              <a:t> problem is also conceived differently</a:t>
            </a:r>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p:txBody>
          <a:bodyPr>
            <a:normAutofit/>
          </a:bodyPr>
          <a:lstStyle/>
          <a:p>
            <a:pPr marL="0" indent="0">
              <a:buNone/>
            </a:pPr>
            <a:r>
              <a:rPr lang="en-US" dirty="0"/>
              <a:t>The wider population of patrons is in flux about which </a:t>
            </a:r>
            <a:r>
              <a:rPr lang="en-US" i="1" dirty="0"/>
              <a:t>resources</a:t>
            </a:r>
            <a:r>
              <a:rPr lang="en-US" dirty="0"/>
              <a:t> are most valued.</a:t>
            </a:r>
          </a:p>
          <a:p>
            <a:pPr marL="0" indent="0">
              <a:buNone/>
            </a:pPr>
            <a:endParaRPr lang="en-US" dirty="0"/>
          </a:p>
          <a:p>
            <a:pPr marL="0" indent="0">
              <a:buNone/>
            </a:pPr>
            <a:r>
              <a:rPr lang="en-US" dirty="0"/>
              <a:t>Some patrons will still value the historically supplied resource, but others will value very different types of resources.</a:t>
            </a:r>
          </a:p>
        </p:txBody>
      </p:sp>
    </p:spTree>
    <p:extLst>
      <p:ext uri="{BB962C8B-B14F-4D97-AF65-F5344CB8AC3E}">
        <p14:creationId xmlns:p14="http://schemas.microsoft.com/office/powerpoint/2010/main" val="2231508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800" dirty="0"/>
              <a:t>In “Climate Change” the </a:t>
            </a:r>
            <a:r>
              <a:rPr lang="en-US" sz="2800" i="1" dirty="0"/>
              <a:t>resource</a:t>
            </a:r>
            <a:r>
              <a:rPr lang="en-US" sz="2800" dirty="0"/>
              <a:t> problem is also conceived differently</a:t>
            </a:r>
          </a:p>
        </p:txBody>
      </p:sp>
      <p:sp>
        <p:nvSpPr>
          <p:cNvPr id="5" name="Content Placeholder 4">
            <a:extLst>
              <a:ext uri="{FF2B5EF4-FFF2-40B4-BE49-F238E27FC236}">
                <a16:creationId xmlns:a16="http://schemas.microsoft.com/office/drawing/2014/main" xmlns="" id="{2C80E1A1-D8AE-E246-BC68-FEF664D95EAE}"/>
              </a:ext>
            </a:extLst>
          </p:cNvPr>
          <p:cNvSpPr>
            <a:spLocks noGrp="1"/>
          </p:cNvSpPr>
          <p:nvPr>
            <p:ph idx="1"/>
          </p:nvPr>
        </p:nvSpPr>
        <p:spPr>
          <a:xfrm>
            <a:off x="457200" y="2133600"/>
            <a:ext cx="5029200" cy="3992563"/>
          </a:xfrm>
        </p:spPr>
        <p:txBody>
          <a:bodyPr>
            <a:normAutofit fontScale="77500" lnSpcReduction="20000"/>
          </a:bodyPr>
          <a:lstStyle/>
          <a:p>
            <a:pPr marL="0" indent="0">
              <a:buNone/>
            </a:pPr>
            <a:r>
              <a:rPr lang="en-US" dirty="0"/>
              <a:t>The pressing </a:t>
            </a:r>
            <a:r>
              <a:rPr lang="en-US" i="1" dirty="0"/>
              <a:t>resource</a:t>
            </a:r>
            <a:r>
              <a:rPr lang="en-US" dirty="0"/>
              <a:t> problem is not just about sheer scale and distribution of one type of resource…</a:t>
            </a:r>
          </a:p>
          <a:p>
            <a:pPr marL="0" indent="0">
              <a:buNone/>
            </a:pPr>
            <a:endParaRPr lang="en-US" dirty="0"/>
          </a:p>
          <a:p>
            <a:pPr marL="0" indent="0">
              <a:buNone/>
            </a:pPr>
            <a:r>
              <a:rPr lang="en-US" dirty="0"/>
              <a:t>…but also about expanding and adapting to different types.</a:t>
            </a:r>
          </a:p>
          <a:p>
            <a:pPr marL="0" indent="0">
              <a:buNone/>
            </a:pPr>
            <a:endParaRPr lang="en-US" dirty="0"/>
          </a:p>
          <a:p>
            <a:pPr marL="0" indent="0">
              <a:buNone/>
            </a:pPr>
            <a:r>
              <a:rPr lang="en-US" dirty="0"/>
              <a:t>The metaphor for the </a:t>
            </a:r>
            <a:r>
              <a:rPr lang="en-US" i="1" dirty="0"/>
              <a:t>shared resource</a:t>
            </a:r>
            <a:r>
              <a:rPr lang="en-US" dirty="0"/>
              <a:t> needed is less a steady current of electricity, and more a tool kit.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4999"/>
            <a:ext cx="2706687"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097" y="4419600"/>
            <a:ext cx="2262892" cy="1569682"/>
          </a:xfrm>
          <a:prstGeom prst="rect">
            <a:avLst/>
          </a:prstGeom>
        </p:spPr>
      </p:pic>
    </p:spTree>
    <p:extLst>
      <p:ext uri="{BB962C8B-B14F-4D97-AF65-F5344CB8AC3E}">
        <p14:creationId xmlns:p14="http://schemas.microsoft.com/office/powerpoint/2010/main" val="3998062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Assessment of SWAN</a:t>
            </a:r>
          </a:p>
        </p:txBody>
      </p:sp>
      <p:sp>
        <p:nvSpPr>
          <p:cNvPr id="3" name="Content Placeholder 2"/>
          <p:cNvSpPr>
            <a:spLocks noGrp="1"/>
          </p:cNvSpPr>
          <p:nvPr>
            <p:ph idx="1"/>
          </p:nvPr>
        </p:nvSpPr>
        <p:spPr>
          <a:xfrm>
            <a:off x="457200" y="2075875"/>
            <a:ext cx="8229600" cy="3992563"/>
          </a:xfrm>
        </p:spPr>
        <p:txBody>
          <a:bodyPr>
            <a:normAutofit/>
          </a:bodyPr>
          <a:lstStyle/>
          <a:p>
            <a:pPr marL="0" indent="0">
              <a:buNone/>
            </a:pPr>
            <a:r>
              <a:rPr lang="en-US" dirty="0"/>
              <a:t>SWAN was formed to address a “Public Utility” problem.</a:t>
            </a:r>
          </a:p>
          <a:p>
            <a:endParaRPr lang="en-US" dirty="0"/>
          </a:p>
          <a:p>
            <a:pPr marL="0" indent="0">
              <a:buNone/>
            </a:pPr>
            <a:r>
              <a:rPr lang="en-US" dirty="0"/>
              <a:t>In the near term, SWAN must continue to address that problem and do so even better.</a:t>
            </a:r>
          </a:p>
        </p:txBody>
      </p:sp>
    </p:spTree>
    <p:extLst>
      <p:ext uri="{BB962C8B-B14F-4D97-AF65-F5344CB8AC3E}">
        <p14:creationId xmlns:p14="http://schemas.microsoft.com/office/powerpoint/2010/main" val="2456288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Identity, Mission, and Vision?</a:t>
            </a:r>
          </a:p>
        </p:txBody>
      </p:sp>
      <p:sp>
        <p:nvSpPr>
          <p:cNvPr id="3" name="Content Placeholder 2"/>
          <p:cNvSpPr>
            <a:spLocks noGrp="1"/>
          </p:cNvSpPr>
          <p:nvPr>
            <p:ph idx="1"/>
          </p:nvPr>
        </p:nvSpPr>
        <p:spPr>
          <a:xfrm>
            <a:off x="457200" y="2133600"/>
            <a:ext cx="8229600" cy="3992563"/>
          </a:xfrm>
        </p:spPr>
        <p:txBody>
          <a:bodyPr>
            <a:normAutofit lnSpcReduction="10000"/>
          </a:bodyPr>
          <a:lstStyle/>
          <a:p>
            <a:pPr marL="0" indent="0">
              <a:buNone/>
            </a:pPr>
            <a:r>
              <a:rPr lang="en-US" sz="3200" b="1" i="1" dirty="0"/>
              <a:t>Identity</a:t>
            </a:r>
            <a:r>
              <a:rPr lang="en-US" sz="3200" dirty="0"/>
              <a:t>: How do you make decisions? </a:t>
            </a:r>
            <a:endParaRPr lang="en-US" sz="3200" b="1" i="1" dirty="0"/>
          </a:p>
          <a:p>
            <a:endParaRPr lang="en-US" sz="3200" b="1" i="1" dirty="0"/>
          </a:p>
          <a:p>
            <a:pPr marL="0" indent="0">
              <a:buNone/>
            </a:pPr>
            <a:r>
              <a:rPr lang="en-US" sz="3200" b="1" i="1" dirty="0"/>
              <a:t>Mission</a:t>
            </a:r>
            <a:r>
              <a:rPr lang="en-US" sz="3200" dirty="0"/>
              <a:t>: What is the problem in society that you are trying to solve?</a:t>
            </a:r>
          </a:p>
          <a:p>
            <a:endParaRPr lang="en-US" sz="3200" b="1" i="1" dirty="0"/>
          </a:p>
          <a:p>
            <a:pPr marL="0" indent="0">
              <a:buNone/>
            </a:pPr>
            <a:r>
              <a:rPr lang="en-US" sz="3200" b="1" i="1" dirty="0"/>
              <a:t>Vision</a:t>
            </a:r>
            <a:r>
              <a:rPr lang="en-US" sz="3200" dirty="0"/>
              <a:t>: What does your solution look like?</a:t>
            </a:r>
            <a:endParaRPr lang="en-US" sz="3200" b="1" dirty="0"/>
          </a:p>
          <a:p>
            <a:pPr marL="0" indent="0">
              <a:buNone/>
            </a:pPr>
            <a:endParaRPr lang="en-US" sz="3200" b="1" dirty="0"/>
          </a:p>
          <a:p>
            <a:pPr marL="0" indent="0">
              <a:buNone/>
            </a:pPr>
            <a:endParaRPr lang="en-US" sz="3200" dirty="0"/>
          </a:p>
        </p:txBody>
      </p:sp>
    </p:spTree>
    <p:extLst>
      <p:ext uri="{BB962C8B-B14F-4D97-AF65-F5344CB8AC3E}">
        <p14:creationId xmlns:p14="http://schemas.microsoft.com/office/powerpoint/2010/main" val="3005419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Assessment of SWAN</a:t>
            </a:r>
          </a:p>
        </p:txBody>
      </p:sp>
      <p:sp>
        <p:nvSpPr>
          <p:cNvPr id="3" name="Content Placeholder 2"/>
          <p:cNvSpPr>
            <a:spLocks noGrp="1"/>
          </p:cNvSpPr>
          <p:nvPr>
            <p:ph idx="1"/>
          </p:nvPr>
        </p:nvSpPr>
        <p:spPr>
          <a:xfrm>
            <a:off x="457200" y="2075875"/>
            <a:ext cx="8229600" cy="3992563"/>
          </a:xfrm>
        </p:spPr>
        <p:txBody>
          <a:bodyPr>
            <a:normAutofit fontScale="92500" lnSpcReduction="20000"/>
          </a:bodyPr>
          <a:lstStyle/>
          <a:p>
            <a:pPr marL="0" indent="0">
              <a:buNone/>
            </a:pPr>
            <a:r>
              <a:rPr lang="en-US" dirty="0"/>
              <a:t>But in the long term, member libraries are facing a “Climate Change” problem.</a:t>
            </a:r>
          </a:p>
          <a:p>
            <a:endParaRPr lang="en-US" dirty="0"/>
          </a:p>
          <a:p>
            <a:pPr marL="0" indent="0">
              <a:buNone/>
            </a:pPr>
            <a:r>
              <a:rPr lang="en-US" dirty="0"/>
              <a:t>SWAN must clarify whether its mission should evolve to </a:t>
            </a:r>
            <a:r>
              <a:rPr lang="en-US" b="1" i="1" dirty="0"/>
              <a:t>also</a:t>
            </a:r>
            <a:r>
              <a:rPr lang="en-US" dirty="0"/>
              <a:t> encompass this larger problem.</a:t>
            </a:r>
          </a:p>
          <a:p>
            <a:pPr marL="0" indent="0">
              <a:buNone/>
            </a:pPr>
            <a:endParaRPr lang="en-US" dirty="0"/>
          </a:p>
          <a:p>
            <a:pPr marL="0" indent="0">
              <a:buNone/>
            </a:pPr>
            <a:r>
              <a:rPr lang="en-US" dirty="0"/>
              <a:t>If SWAN chooses to take on “Climate Change,” it must expand how it conceives sharing </a:t>
            </a:r>
            <a:r>
              <a:rPr lang="en-US" i="1" dirty="0"/>
              <a:t>technology infrastructure</a:t>
            </a:r>
            <a:r>
              <a:rPr lang="en-US" dirty="0"/>
              <a:t> and </a:t>
            </a:r>
            <a:r>
              <a:rPr lang="en-US" i="1" dirty="0"/>
              <a:t>resources</a:t>
            </a:r>
            <a:r>
              <a:rPr lang="en-US" dirty="0"/>
              <a:t>.</a:t>
            </a:r>
          </a:p>
        </p:txBody>
      </p:sp>
    </p:spTree>
    <p:extLst>
      <p:ext uri="{BB962C8B-B14F-4D97-AF65-F5344CB8AC3E}">
        <p14:creationId xmlns:p14="http://schemas.microsoft.com/office/powerpoint/2010/main" val="1850008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Assessment of SWAN</a:t>
            </a:r>
          </a:p>
        </p:txBody>
      </p:sp>
      <p:sp>
        <p:nvSpPr>
          <p:cNvPr id="3" name="Content Placeholder 2"/>
          <p:cNvSpPr>
            <a:spLocks noGrp="1"/>
          </p:cNvSpPr>
          <p:nvPr>
            <p:ph idx="1"/>
          </p:nvPr>
        </p:nvSpPr>
        <p:spPr>
          <a:xfrm>
            <a:off x="457200" y="2075875"/>
            <a:ext cx="8229600" cy="3992563"/>
          </a:xfrm>
        </p:spPr>
        <p:txBody>
          <a:bodyPr>
            <a:normAutofit fontScale="92500" lnSpcReduction="20000"/>
          </a:bodyPr>
          <a:lstStyle/>
          <a:p>
            <a:pPr marL="0" indent="0">
              <a:buNone/>
            </a:pPr>
            <a:r>
              <a:rPr lang="en-US" b="1" dirty="0">
                <a:solidFill>
                  <a:srgbClr val="C00000"/>
                </a:solidFill>
              </a:rPr>
              <a:t>But in the long term, member libraries are facing a “Climate Change” problem.</a:t>
            </a:r>
          </a:p>
          <a:p>
            <a:endParaRPr lang="en-US" dirty="0"/>
          </a:p>
          <a:p>
            <a:pPr marL="0" indent="0">
              <a:buNone/>
            </a:pPr>
            <a:r>
              <a:rPr lang="en-US" dirty="0"/>
              <a:t>SWAN must clarify whether its mission should evolve to </a:t>
            </a:r>
            <a:r>
              <a:rPr lang="en-US" b="1" i="1" dirty="0"/>
              <a:t>also</a:t>
            </a:r>
            <a:r>
              <a:rPr lang="en-US" dirty="0"/>
              <a:t> encompass this larger problem.</a:t>
            </a:r>
          </a:p>
          <a:p>
            <a:pPr marL="0" indent="0">
              <a:buNone/>
            </a:pPr>
            <a:endParaRPr lang="en-US" dirty="0"/>
          </a:p>
          <a:p>
            <a:pPr marL="0" indent="0">
              <a:buNone/>
            </a:pPr>
            <a:r>
              <a:rPr lang="en-US" dirty="0"/>
              <a:t>If SWAN chooses to take on “Climate Change,” it must expand how it conceives sharing </a:t>
            </a:r>
            <a:r>
              <a:rPr lang="en-US" i="1" dirty="0"/>
              <a:t>technology infrastructure</a:t>
            </a:r>
            <a:r>
              <a:rPr lang="en-US" dirty="0"/>
              <a:t> and </a:t>
            </a:r>
            <a:r>
              <a:rPr lang="en-US" i="1" dirty="0"/>
              <a:t>resources</a:t>
            </a:r>
            <a:r>
              <a:rPr lang="en-US" dirty="0"/>
              <a:t>.</a:t>
            </a:r>
          </a:p>
        </p:txBody>
      </p:sp>
    </p:spTree>
    <p:extLst>
      <p:ext uri="{BB962C8B-B14F-4D97-AF65-F5344CB8AC3E}">
        <p14:creationId xmlns:p14="http://schemas.microsoft.com/office/powerpoint/2010/main" val="28502648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Stating the obvious…</a:t>
            </a:r>
          </a:p>
        </p:txBody>
      </p:sp>
      <p:sp>
        <p:nvSpPr>
          <p:cNvPr id="3" name="Content Placeholder 2"/>
          <p:cNvSpPr>
            <a:spLocks noGrp="1"/>
          </p:cNvSpPr>
          <p:nvPr>
            <p:ph idx="1"/>
          </p:nvPr>
        </p:nvSpPr>
        <p:spPr>
          <a:xfrm>
            <a:off x="457200" y="2075875"/>
            <a:ext cx="8229600" cy="3992563"/>
          </a:xfrm>
        </p:spPr>
        <p:txBody>
          <a:bodyPr>
            <a:normAutofit/>
          </a:bodyPr>
          <a:lstStyle/>
          <a:p>
            <a:pPr marL="0" indent="0">
              <a:buNone/>
            </a:pPr>
            <a:endParaRPr lang="en-US" dirty="0"/>
          </a:p>
          <a:p>
            <a:pPr marL="0" indent="0">
              <a:buNone/>
            </a:pPr>
            <a:r>
              <a:rPr lang="en-US" dirty="0"/>
              <a:t>We are in the midst of the most rapid and profound revolution in how people access information since the invention of the printing press.</a:t>
            </a:r>
          </a:p>
        </p:txBody>
      </p:sp>
    </p:spTree>
    <p:extLst>
      <p:ext uri="{BB962C8B-B14F-4D97-AF65-F5344CB8AC3E}">
        <p14:creationId xmlns:p14="http://schemas.microsoft.com/office/powerpoint/2010/main" val="3756650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 sample of “water readings”</a:t>
            </a:r>
          </a:p>
        </p:txBody>
      </p:sp>
      <p:sp>
        <p:nvSpPr>
          <p:cNvPr id="3" name="Content Placeholder 2"/>
          <p:cNvSpPr>
            <a:spLocks noGrp="1"/>
          </p:cNvSpPr>
          <p:nvPr>
            <p:ph idx="1"/>
          </p:nvPr>
        </p:nvSpPr>
        <p:spPr>
          <a:xfrm>
            <a:off x="457200" y="2075875"/>
            <a:ext cx="8229600" cy="3992563"/>
          </a:xfrm>
        </p:spPr>
        <p:txBody>
          <a:bodyPr>
            <a:normAutofit lnSpcReduction="10000"/>
          </a:bodyPr>
          <a:lstStyle/>
          <a:p>
            <a:pPr marL="0" indent="0">
              <a:buNone/>
            </a:pPr>
            <a:r>
              <a:rPr lang="en-US" dirty="0"/>
              <a:t>% of Americans who did not read a book in the past year:</a:t>
            </a:r>
          </a:p>
          <a:p>
            <a:pPr marL="0" indent="0">
              <a:buNone/>
            </a:pPr>
            <a:r>
              <a:rPr lang="en-US" dirty="0"/>
              <a:t>		In 1978, this figure was 8%.</a:t>
            </a:r>
          </a:p>
          <a:p>
            <a:pPr marL="0" indent="0">
              <a:buNone/>
            </a:pPr>
            <a:r>
              <a:rPr lang="en-US" dirty="0"/>
              <a:t>	</a:t>
            </a:r>
          </a:p>
          <a:p>
            <a:pPr marL="0" indent="0">
              <a:buNone/>
            </a:pPr>
            <a:r>
              <a:rPr lang="en-US" dirty="0"/>
              <a:t>		In 2014, this figure was 23</a:t>
            </a:r>
            <a:r>
              <a:rPr lang="en-US" dirty="0" smtClean="0"/>
              <a:t>%</a:t>
            </a:r>
          </a:p>
          <a:p>
            <a:pPr marL="0" indent="0">
              <a:buNone/>
            </a:pPr>
            <a:r>
              <a:rPr lang="en-US" b="1" dirty="0" smtClean="0"/>
              <a:t>Residents who do not value at all your traditional service has tripled.</a:t>
            </a:r>
            <a:endParaRPr lang="en-US" b="1" dirty="0"/>
          </a:p>
          <a:p>
            <a:pPr marL="0" indent="0">
              <a:buNone/>
            </a:pPr>
            <a:endParaRPr lang="en-US" dirty="0"/>
          </a:p>
        </p:txBody>
      </p:sp>
    </p:spTree>
    <p:extLst>
      <p:ext uri="{BB962C8B-B14F-4D97-AF65-F5344CB8AC3E}">
        <p14:creationId xmlns:p14="http://schemas.microsoft.com/office/powerpoint/2010/main" val="2791863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 sample of “water readings”</a:t>
            </a:r>
          </a:p>
        </p:txBody>
      </p:sp>
      <p:sp>
        <p:nvSpPr>
          <p:cNvPr id="3" name="Content Placeholder 2"/>
          <p:cNvSpPr>
            <a:spLocks noGrp="1"/>
          </p:cNvSpPr>
          <p:nvPr>
            <p:ph idx="1"/>
          </p:nvPr>
        </p:nvSpPr>
        <p:spPr>
          <a:xfrm>
            <a:off x="457200" y="2075875"/>
            <a:ext cx="8229600" cy="3992563"/>
          </a:xfrm>
        </p:spPr>
        <p:txBody>
          <a:bodyPr>
            <a:normAutofit fontScale="92500"/>
          </a:bodyPr>
          <a:lstStyle/>
          <a:p>
            <a:pPr marL="0" indent="0">
              <a:buNone/>
            </a:pPr>
            <a:r>
              <a:rPr lang="en-US" dirty="0"/>
              <a:t>Searches for “how-to” videos on YouTube are growing 70% year over year.</a:t>
            </a:r>
          </a:p>
          <a:p>
            <a:pPr marL="0" indent="0">
              <a:buNone/>
            </a:pPr>
            <a:endParaRPr lang="en-US" dirty="0"/>
          </a:p>
          <a:p>
            <a:pPr marL="0" indent="0">
              <a:buNone/>
            </a:pPr>
            <a:r>
              <a:rPr lang="en-US" dirty="0"/>
              <a:t>In 2015, 100 million hours of how-to content was watched on YouTube</a:t>
            </a:r>
            <a:r>
              <a:rPr lang="en-US" dirty="0" smtClean="0"/>
              <a:t>.</a:t>
            </a:r>
          </a:p>
          <a:p>
            <a:pPr marL="0" indent="0">
              <a:buNone/>
            </a:pPr>
            <a:r>
              <a:rPr lang="en-US" b="1" dirty="0" smtClean="0"/>
              <a:t>Previously, some large percentage of these hours would have gravitated towards your libraries.</a:t>
            </a:r>
            <a:endParaRPr lang="en-US" b="1" dirty="0"/>
          </a:p>
          <a:p>
            <a:pPr marL="0" indent="0">
              <a:buNone/>
            </a:pPr>
            <a:endParaRPr lang="en-US" dirty="0"/>
          </a:p>
        </p:txBody>
      </p:sp>
    </p:spTree>
    <p:extLst>
      <p:ext uri="{BB962C8B-B14F-4D97-AF65-F5344CB8AC3E}">
        <p14:creationId xmlns:p14="http://schemas.microsoft.com/office/powerpoint/2010/main" val="632032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The tide keeps rising</a:t>
            </a:r>
          </a:p>
        </p:txBody>
      </p:sp>
      <p:sp>
        <p:nvSpPr>
          <p:cNvPr id="3" name="Content Placeholder 2"/>
          <p:cNvSpPr>
            <a:spLocks noGrp="1"/>
          </p:cNvSpPr>
          <p:nvPr>
            <p:ph idx="1"/>
          </p:nvPr>
        </p:nvSpPr>
        <p:spPr>
          <a:xfrm>
            <a:off x="457200" y="2075875"/>
            <a:ext cx="8229600" cy="3992563"/>
          </a:xfrm>
        </p:spPr>
        <p:txBody>
          <a:bodyPr>
            <a:normAutofit/>
          </a:bodyPr>
          <a:lstStyle/>
          <a:p>
            <a:r>
              <a:rPr lang="en-US" dirty="0"/>
              <a:t>User expectations in information search (the “Google Gap”)</a:t>
            </a:r>
          </a:p>
          <a:p>
            <a:r>
              <a:rPr lang="en-US" dirty="0"/>
              <a:t>Amazon’s obliteration of physical book stores </a:t>
            </a:r>
          </a:p>
          <a:p>
            <a:r>
              <a:rPr lang="en-US" dirty="0"/>
              <a:t>Mobile revolution</a:t>
            </a:r>
          </a:p>
          <a:p>
            <a:r>
              <a:rPr lang="en-US" dirty="0"/>
              <a:t>Home streaming of media</a:t>
            </a:r>
          </a:p>
          <a:p>
            <a:r>
              <a:rPr lang="en-US" dirty="0"/>
              <a:t>…and who knows what is next?</a:t>
            </a:r>
          </a:p>
          <a:p>
            <a:pPr marL="0" indent="0">
              <a:buNone/>
            </a:pPr>
            <a:endParaRPr lang="en-US" dirty="0"/>
          </a:p>
        </p:txBody>
      </p:sp>
    </p:spTree>
    <p:extLst>
      <p:ext uri="{BB962C8B-B14F-4D97-AF65-F5344CB8AC3E}">
        <p14:creationId xmlns:p14="http://schemas.microsoft.com/office/powerpoint/2010/main" val="3193683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Shrinking appetite </a:t>
            </a:r>
            <a:r>
              <a:rPr lang="en-US"/>
              <a:t>for civic space</a:t>
            </a:r>
            <a:endParaRPr lang="en-US" dirty="0"/>
          </a:p>
        </p:txBody>
      </p:sp>
      <p:sp>
        <p:nvSpPr>
          <p:cNvPr id="3" name="Content Placeholder 2"/>
          <p:cNvSpPr>
            <a:spLocks noGrp="1"/>
          </p:cNvSpPr>
          <p:nvPr>
            <p:ph idx="1"/>
          </p:nvPr>
        </p:nvSpPr>
        <p:spPr>
          <a:xfrm>
            <a:off x="457200" y="2075875"/>
            <a:ext cx="8229600" cy="3992563"/>
          </a:xfrm>
        </p:spPr>
        <p:txBody>
          <a:bodyPr>
            <a:normAutofit/>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147153"/>
            <a:ext cx="2590800" cy="3962073"/>
          </a:xfrm>
          <a:prstGeom prst="rect">
            <a:avLst/>
          </a:prstGeom>
        </p:spPr>
      </p:pic>
    </p:spTree>
    <p:extLst>
      <p:ext uri="{BB962C8B-B14F-4D97-AF65-F5344CB8AC3E}">
        <p14:creationId xmlns:p14="http://schemas.microsoft.com/office/powerpoint/2010/main" val="22994026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Water levels at SWAN</a:t>
            </a:r>
          </a:p>
        </p:txBody>
      </p:sp>
      <p:sp>
        <p:nvSpPr>
          <p:cNvPr id="3" name="Content Placeholder 2"/>
          <p:cNvSpPr>
            <a:spLocks noGrp="1"/>
          </p:cNvSpPr>
          <p:nvPr>
            <p:ph idx="1"/>
          </p:nvPr>
        </p:nvSpPr>
        <p:spPr>
          <a:xfrm>
            <a:off x="457200" y="2075875"/>
            <a:ext cx="8229600" cy="3992563"/>
          </a:xfrm>
        </p:spPr>
        <p:txBody>
          <a:bodyPr>
            <a:normAutofit/>
          </a:bodyPr>
          <a:lstStyle/>
          <a:p>
            <a:pPr marL="0" indent="0">
              <a:buNone/>
            </a:pPr>
            <a:r>
              <a:rPr lang="en-US" dirty="0"/>
              <a:t>In the last 5 years of available data:</a:t>
            </a:r>
          </a:p>
          <a:p>
            <a:pPr marL="0" indent="0">
              <a:buNone/>
            </a:pPr>
            <a:r>
              <a:rPr lang="en-US" b="1" dirty="0"/>
              <a:t>	Physical circulation has dropped 21%.</a:t>
            </a:r>
          </a:p>
          <a:p>
            <a:pPr marL="0" indent="0">
              <a:buNone/>
            </a:pPr>
            <a:endParaRPr lang="en-US" dirty="0"/>
          </a:p>
          <a:p>
            <a:pPr marL="0" indent="0">
              <a:buNone/>
            </a:pPr>
            <a:r>
              <a:rPr lang="en-US" dirty="0"/>
              <a:t>After historically large investments in programs and renovations…</a:t>
            </a:r>
          </a:p>
          <a:p>
            <a:pPr marL="0" indent="0">
              <a:buNone/>
            </a:pPr>
            <a:r>
              <a:rPr lang="en-US" dirty="0"/>
              <a:t>	</a:t>
            </a:r>
            <a:r>
              <a:rPr lang="en-US" b="1" dirty="0"/>
              <a:t>Site visits still dropped 4%.</a:t>
            </a:r>
          </a:p>
        </p:txBody>
      </p:sp>
    </p:spTree>
    <p:extLst>
      <p:ext uri="{BB962C8B-B14F-4D97-AF65-F5344CB8AC3E}">
        <p14:creationId xmlns:p14="http://schemas.microsoft.com/office/powerpoint/2010/main" val="3847507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The gradual nature of “climate change”</a:t>
            </a:r>
          </a:p>
        </p:txBody>
      </p:sp>
      <p:sp>
        <p:nvSpPr>
          <p:cNvPr id="3" name="Content Placeholder 2"/>
          <p:cNvSpPr>
            <a:spLocks noGrp="1"/>
          </p:cNvSpPr>
          <p:nvPr>
            <p:ph idx="1"/>
          </p:nvPr>
        </p:nvSpPr>
        <p:spPr>
          <a:xfrm>
            <a:off x="457200" y="2075875"/>
            <a:ext cx="8229600" cy="3992563"/>
          </a:xfrm>
        </p:spPr>
        <p:txBody>
          <a:bodyPr>
            <a:normAutofit/>
          </a:bodyPr>
          <a:lstStyle/>
          <a:p>
            <a:pPr marL="0" indent="0">
              <a:buNone/>
            </a:pPr>
            <a:r>
              <a:rPr lang="en-US" dirty="0"/>
              <a:t>SWAN public libraries are not in imminent danger of extinction.</a:t>
            </a:r>
          </a:p>
          <a:p>
            <a:pPr marL="0" indent="0">
              <a:buNone/>
            </a:pPr>
            <a:endParaRPr lang="en-US" dirty="0"/>
          </a:p>
          <a:p>
            <a:pPr marL="0" indent="0">
              <a:buNone/>
            </a:pPr>
            <a:r>
              <a:rPr lang="en-US" dirty="0"/>
              <a:t>But what is increasingly endangered is a critical existential justification for public libraries: </a:t>
            </a:r>
          </a:p>
          <a:p>
            <a:pPr marL="0" indent="0" algn="ctr">
              <a:buNone/>
            </a:pPr>
            <a:r>
              <a:rPr lang="en-US" dirty="0"/>
              <a:t>“Free information and civic space FOR ALL”</a:t>
            </a:r>
          </a:p>
        </p:txBody>
      </p:sp>
    </p:spTree>
    <p:extLst>
      <p:ext uri="{BB962C8B-B14F-4D97-AF65-F5344CB8AC3E}">
        <p14:creationId xmlns:p14="http://schemas.microsoft.com/office/powerpoint/2010/main" val="1664725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existential threat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threat is that SWAN public libraries over time become more irrelevant to </a:t>
            </a:r>
            <a:r>
              <a:rPr lang="en-US" dirty="0" smtClean="0"/>
              <a:t>well resourced populations:</a:t>
            </a:r>
            <a:endParaRPr lang="en-US" dirty="0"/>
          </a:p>
          <a:p>
            <a:r>
              <a:rPr lang="en-US" dirty="0"/>
              <a:t>Readers frustrated with the “Google Gap” and are willing to pay Amazon accordingly</a:t>
            </a:r>
          </a:p>
          <a:p>
            <a:r>
              <a:rPr lang="en-US" dirty="0"/>
              <a:t>Media consumers with plentiful broadband and streaming services</a:t>
            </a:r>
          </a:p>
          <a:p>
            <a:r>
              <a:rPr lang="en-US" dirty="0"/>
              <a:t>Residents with plentiful commercially provided “civic space” (e.g. Starbucks)</a:t>
            </a:r>
          </a:p>
          <a:p>
            <a:r>
              <a:rPr lang="en-US" dirty="0"/>
              <a:t>Students in well resourced school districts that provide Maker spaces, 3D printing, afterschool study space, etc.</a:t>
            </a:r>
          </a:p>
          <a:p>
            <a:pPr marL="0" indent="0">
              <a:buNone/>
            </a:pPr>
            <a:endParaRPr lang="en-US" dirty="0"/>
          </a:p>
        </p:txBody>
      </p:sp>
    </p:spTree>
    <p:extLst>
      <p:ext uri="{BB962C8B-B14F-4D97-AF65-F5344CB8AC3E}">
        <p14:creationId xmlns:p14="http://schemas.microsoft.com/office/powerpoint/2010/main" val="839445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Nature of this phase</a:t>
            </a:r>
          </a:p>
        </p:txBody>
      </p:sp>
      <p:sp>
        <p:nvSpPr>
          <p:cNvPr id="3" name="Content Placeholder 2"/>
          <p:cNvSpPr>
            <a:spLocks noGrp="1"/>
          </p:cNvSpPr>
          <p:nvPr>
            <p:ph idx="1"/>
          </p:nvPr>
        </p:nvSpPr>
        <p:spPr/>
        <p:txBody>
          <a:bodyPr>
            <a:normAutofit fontScale="85000" lnSpcReduction="20000"/>
          </a:bodyPr>
          <a:lstStyle/>
          <a:p>
            <a:pPr marL="0" indent="0">
              <a:buNone/>
            </a:pPr>
            <a:r>
              <a:rPr lang="en-US" sz="3200" smtClean="0"/>
              <a:t>IMV clarity </a:t>
            </a:r>
            <a:r>
              <a:rPr lang="en-US" sz="3200" dirty="0"/>
              <a:t>defines and should precede actual planning. </a:t>
            </a:r>
          </a:p>
          <a:p>
            <a:pPr marL="0" indent="0">
              <a:buNone/>
            </a:pPr>
            <a:endParaRPr lang="en-US" sz="3200" dirty="0"/>
          </a:p>
          <a:p>
            <a:pPr marL="0" indent="0">
              <a:buNone/>
            </a:pPr>
            <a:r>
              <a:rPr lang="en-US" sz="3200" dirty="0"/>
              <a:t>Get the “big picture” right first, and the rest falls into their right place.</a:t>
            </a:r>
          </a:p>
          <a:p>
            <a:pPr marL="0" indent="0">
              <a:buNone/>
            </a:pPr>
            <a:endParaRPr lang="en-US" sz="3200" dirty="0"/>
          </a:p>
          <a:p>
            <a:pPr marL="0" indent="0">
              <a:buNone/>
            </a:pPr>
            <a:r>
              <a:rPr lang="en-US" sz="3200" dirty="0"/>
              <a:t>More details and other issues will be presented in future phases. </a:t>
            </a:r>
          </a:p>
          <a:p>
            <a:pPr marL="0" indent="0">
              <a:buNone/>
            </a:pPr>
            <a:endParaRPr lang="en-US" sz="3200" dirty="0"/>
          </a:p>
          <a:p>
            <a:pPr marL="0" indent="0">
              <a:buNone/>
            </a:pPr>
            <a:endParaRPr lang="en-US" sz="3200" b="1" dirty="0"/>
          </a:p>
          <a:p>
            <a:pPr marL="0" indent="0">
              <a:buNone/>
            </a:pPr>
            <a:endParaRPr lang="en-US" sz="3200" dirty="0"/>
          </a:p>
          <a:p>
            <a:pPr marL="0" indent="0">
              <a:buNone/>
            </a:pPr>
            <a:endParaRPr lang="en-US" sz="3200" b="1" dirty="0"/>
          </a:p>
        </p:txBody>
      </p:sp>
    </p:spTree>
    <p:extLst>
      <p:ext uri="{BB962C8B-B14F-4D97-AF65-F5344CB8AC3E}">
        <p14:creationId xmlns:p14="http://schemas.microsoft.com/office/powerpoint/2010/main" val="571679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political threat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History shows that </a:t>
            </a:r>
            <a:r>
              <a:rPr lang="en-US" dirty="0" smtClean="0"/>
              <a:t>the most durable publicly </a:t>
            </a:r>
            <a:r>
              <a:rPr lang="en-US" dirty="0"/>
              <a:t>funded programs </a:t>
            </a:r>
            <a:r>
              <a:rPr lang="en-US" dirty="0" smtClean="0"/>
              <a:t>are those that are viewed and experienced as something “for all” (Social Security).</a:t>
            </a:r>
            <a:endParaRPr lang="en-US" dirty="0"/>
          </a:p>
          <a:p>
            <a:pPr marL="0" indent="0">
              <a:buNone/>
            </a:pPr>
            <a:endParaRPr lang="en-US" dirty="0" smtClean="0"/>
          </a:p>
          <a:p>
            <a:pPr marL="0" indent="0">
              <a:buNone/>
            </a:pPr>
            <a:r>
              <a:rPr lang="en-US" dirty="0" smtClean="0"/>
              <a:t>The most vulnerable publicly funded programs are those that are viewed as targeted for low income populations (Food Stamps).</a:t>
            </a:r>
          </a:p>
          <a:p>
            <a:pPr marL="0" indent="0">
              <a:buNone/>
            </a:pPr>
            <a:endParaRPr lang="en-US" dirty="0"/>
          </a:p>
          <a:p>
            <a:pPr marL="0" indent="0">
              <a:buNone/>
            </a:pPr>
            <a:r>
              <a:rPr lang="en-US" dirty="0" smtClean="0"/>
              <a:t>This vulnerability especially increases in fiscally constrained contexts (like Illinois). </a:t>
            </a:r>
            <a:endParaRPr lang="en-US" dirty="0"/>
          </a:p>
          <a:p>
            <a:pPr marL="0" indent="0">
              <a:buNone/>
            </a:pPr>
            <a:endParaRPr lang="en-US" dirty="0"/>
          </a:p>
        </p:txBody>
      </p:sp>
    </p:spTree>
    <p:extLst>
      <p:ext uri="{BB962C8B-B14F-4D97-AF65-F5344CB8AC3E}">
        <p14:creationId xmlns:p14="http://schemas.microsoft.com/office/powerpoint/2010/main" val="423167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political threat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If SWAN libraries allow the “Climate Change” to progress unchecked, it risks becoming less like Social Security and more like Food Stamps.</a:t>
            </a:r>
          </a:p>
          <a:p>
            <a:pPr marL="0" indent="0">
              <a:buNone/>
            </a:pPr>
            <a:endParaRPr lang="en-US" dirty="0" smtClean="0"/>
          </a:p>
          <a:p>
            <a:pPr marL="0" indent="0">
              <a:buNone/>
            </a:pPr>
            <a:r>
              <a:rPr lang="en-US" dirty="0" smtClean="0"/>
              <a:t>This is a long term threat – it is not imminent.</a:t>
            </a:r>
          </a:p>
          <a:p>
            <a:pPr marL="0" indent="0">
              <a:buNone/>
            </a:pPr>
            <a:endParaRPr lang="en-US" dirty="0" smtClean="0"/>
          </a:p>
          <a:p>
            <a:pPr marL="0" indent="0">
              <a:buNone/>
            </a:pPr>
            <a:r>
              <a:rPr lang="en-US" dirty="0" smtClean="0"/>
              <a:t>But long term threats are only met effectively with long term intention and planning (mission clarity).</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0895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Assessment of SWAN</a:t>
            </a:r>
          </a:p>
        </p:txBody>
      </p:sp>
      <p:sp>
        <p:nvSpPr>
          <p:cNvPr id="3" name="Content Placeholder 2"/>
          <p:cNvSpPr>
            <a:spLocks noGrp="1"/>
          </p:cNvSpPr>
          <p:nvPr>
            <p:ph idx="1"/>
          </p:nvPr>
        </p:nvSpPr>
        <p:spPr>
          <a:xfrm>
            <a:off x="457200" y="2075875"/>
            <a:ext cx="8229600" cy="3992563"/>
          </a:xfrm>
        </p:spPr>
        <p:txBody>
          <a:bodyPr>
            <a:normAutofit fontScale="92500" lnSpcReduction="20000"/>
          </a:bodyPr>
          <a:lstStyle/>
          <a:p>
            <a:pPr marL="0" indent="0">
              <a:buNone/>
            </a:pPr>
            <a:r>
              <a:rPr lang="en-US" dirty="0"/>
              <a:t>But in the long term, member libraries are facing a “Climate Change” problem.</a:t>
            </a:r>
          </a:p>
          <a:p>
            <a:endParaRPr lang="en-US" dirty="0"/>
          </a:p>
          <a:p>
            <a:pPr marL="0" indent="0">
              <a:buNone/>
            </a:pPr>
            <a:r>
              <a:rPr lang="en-US" b="1" dirty="0">
                <a:solidFill>
                  <a:srgbClr val="C00000"/>
                </a:solidFill>
              </a:rPr>
              <a:t>SWAN must clarify whether its mission should evolve to </a:t>
            </a:r>
            <a:r>
              <a:rPr lang="en-US" b="1" i="1" dirty="0">
                <a:solidFill>
                  <a:srgbClr val="C00000"/>
                </a:solidFill>
              </a:rPr>
              <a:t>also</a:t>
            </a:r>
            <a:r>
              <a:rPr lang="en-US" b="1" dirty="0">
                <a:solidFill>
                  <a:srgbClr val="C00000"/>
                </a:solidFill>
              </a:rPr>
              <a:t> encompass this larger problem.</a:t>
            </a:r>
          </a:p>
          <a:p>
            <a:pPr marL="0" indent="0">
              <a:buNone/>
            </a:pPr>
            <a:endParaRPr lang="en-US" dirty="0"/>
          </a:p>
          <a:p>
            <a:pPr marL="0" indent="0">
              <a:buNone/>
            </a:pPr>
            <a:r>
              <a:rPr lang="en-US" dirty="0"/>
              <a:t>If SWAN chooses to take on “Climate Change,” it must expand how it conceives sharing </a:t>
            </a:r>
            <a:r>
              <a:rPr lang="en-US" i="1" dirty="0"/>
              <a:t>technology infrastructure</a:t>
            </a:r>
            <a:r>
              <a:rPr lang="en-US" dirty="0"/>
              <a:t> and </a:t>
            </a:r>
            <a:r>
              <a:rPr lang="en-US" i="1" dirty="0"/>
              <a:t>resources</a:t>
            </a:r>
            <a:r>
              <a:rPr lang="en-US" dirty="0"/>
              <a:t>.</a:t>
            </a:r>
          </a:p>
        </p:txBody>
      </p:sp>
    </p:spTree>
    <p:extLst>
      <p:ext uri="{BB962C8B-B14F-4D97-AF65-F5344CB8AC3E}">
        <p14:creationId xmlns:p14="http://schemas.microsoft.com/office/powerpoint/2010/main" val="41387408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question is about setting mission in the LONG TERM</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SWAN is not positioned to start tackling “Climate Change” problems right away.</a:t>
            </a:r>
          </a:p>
          <a:p>
            <a:pPr marL="0" indent="0">
              <a:buNone/>
            </a:pPr>
            <a:endParaRPr lang="en-US" dirty="0"/>
          </a:p>
          <a:p>
            <a:pPr marL="0" indent="0">
              <a:buNone/>
            </a:pPr>
            <a:r>
              <a:rPr lang="en-US" dirty="0"/>
              <a:t>According to interviews and the recent survey, there is a meaningful level of sentiment that SWAN still needs to improve as a “Public Utility.”</a:t>
            </a:r>
          </a:p>
          <a:p>
            <a:pPr marL="0" indent="0">
              <a:buNone/>
            </a:pPr>
            <a:endParaRPr lang="en-US" dirty="0"/>
          </a:p>
          <a:p>
            <a:pPr marL="0" indent="0">
              <a:buNone/>
            </a:pPr>
            <a:r>
              <a:rPr lang="en-US" dirty="0"/>
              <a:t>Until that happens, SWAN </a:t>
            </a:r>
            <a:r>
              <a:rPr lang="en-US" dirty="0" smtClean="0"/>
              <a:t>must be careful about how much </a:t>
            </a:r>
            <a:r>
              <a:rPr lang="en-US" dirty="0"/>
              <a:t>bandwidth – much less money – </a:t>
            </a:r>
            <a:r>
              <a:rPr lang="en-US" dirty="0" smtClean="0"/>
              <a:t>is devoted to </a:t>
            </a:r>
            <a:r>
              <a:rPr lang="en-US" dirty="0"/>
              <a:t>anything not related to ILS (as is) performance.</a:t>
            </a:r>
          </a:p>
          <a:p>
            <a:pPr marL="0" indent="0">
              <a:buNone/>
            </a:pPr>
            <a:endParaRPr lang="en-US" dirty="0"/>
          </a:p>
        </p:txBody>
      </p:sp>
    </p:spTree>
    <p:extLst>
      <p:ext uri="{BB962C8B-B14F-4D97-AF65-F5344CB8AC3E}">
        <p14:creationId xmlns:p14="http://schemas.microsoft.com/office/powerpoint/2010/main" val="1658633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question is about setting mission in the LONG TERM</a:t>
            </a:r>
          </a:p>
        </p:txBody>
      </p:sp>
      <p:sp>
        <p:nvSpPr>
          <p:cNvPr id="3" name="Content Placeholder 2"/>
          <p:cNvSpPr>
            <a:spLocks noGrp="1"/>
          </p:cNvSpPr>
          <p:nvPr>
            <p:ph idx="1"/>
          </p:nvPr>
        </p:nvSpPr>
        <p:spPr/>
        <p:txBody>
          <a:bodyPr>
            <a:normAutofit fontScale="92500"/>
          </a:bodyPr>
          <a:lstStyle/>
          <a:p>
            <a:pPr marL="0" indent="0">
              <a:buNone/>
            </a:pPr>
            <a:r>
              <a:rPr lang="en-US" dirty="0"/>
              <a:t>However, long term mission clarity does matter. This is the time to ask “big picture” questions.</a:t>
            </a:r>
          </a:p>
          <a:p>
            <a:pPr marL="0" indent="0">
              <a:buNone/>
            </a:pPr>
            <a:endParaRPr lang="en-US" dirty="0"/>
          </a:p>
          <a:p>
            <a:pPr marL="0" indent="0">
              <a:buNone/>
            </a:pPr>
            <a:r>
              <a:rPr lang="en-US" dirty="0"/>
              <a:t>It matters even for how SWAN should approach a variety of short term issues.</a:t>
            </a:r>
          </a:p>
          <a:p>
            <a:pPr marL="0" indent="0">
              <a:buNone/>
            </a:pPr>
            <a:endParaRPr lang="en-US" dirty="0"/>
          </a:p>
          <a:p>
            <a:pPr marL="0" indent="0">
              <a:buNone/>
            </a:pPr>
            <a:r>
              <a:rPr lang="en-US" dirty="0"/>
              <a:t>Example: Whether and how to explore open source</a:t>
            </a:r>
          </a:p>
        </p:txBody>
      </p:sp>
    </p:spTree>
    <p:extLst>
      <p:ext uri="{BB962C8B-B14F-4D97-AF65-F5344CB8AC3E}">
        <p14:creationId xmlns:p14="http://schemas.microsoft.com/office/powerpoint/2010/main" val="2298342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caveats</a:t>
            </a:r>
          </a:p>
        </p:txBody>
      </p:sp>
      <p:sp>
        <p:nvSpPr>
          <p:cNvPr id="3" name="Content Placeholder 2"/>
          <p:cNvSpPr>
            <a:spLocks noGrp="1"/>
          </p:cNvSpPr>
          <p:nvPr>
            <p:ph idx="1"/>
          </p:nvPr>
        </p:nvSpPr>
        <p:spPr/>
        <p:txBody>
          <a:bodyPr>
            <a:normAutofit fontScale="85000" lnSpcReduction="20000"/>
          </a:bodyPr>
          <a:lstStyle/>
          <a:p>
            <a:r>
              <a:rPr lang="en-US" dirty="0"/>
              <a:t>Choosing to take on the “Climate Change” problem in the long term does not mean abandoning the “Public Utility” problem or doing it less well.</a:t>
            </a:r>
          </a:p>
          <a:p>
            <a:r>
              <a:rPr lang="en-US" dirty="0"/>
              <a:t>Taking on the “Climate Change” problem would not mean SWAN becomes an entirely different kind of entity (i.e. an advocacy group or think tank). SWAN likely will remain focused on sharing technology infrastructure and resources.</a:t>
            </a:r>
          </a:p>
          <a:p>
            <a:r>
              <a:rPr lang="en-US" dirty="0"/>
              <a:t>Staying as a “Public Utility” is a perfectly defensible - and frankly safer – position to take.</a:t>
            </a:r>
          </a:p>
          <a:p>
            <a:r>
              <a:rPr lang="en-US" dirty="0"/>
              <a:t>Passion and risk tolerance matters.</a:t>
            </a:r>
          </a:p>
        </p:txBody>
      </p:sp>
    </p:spTree>
    <p:extLst>
      <p:ext uri="{BB962C8B-B14F-4D97-AF65-F5344CB8AC3E}">
        <p14:creationId xmlns:p14="http://schemas.microsoft.com/office/powerpoint/2010/main" val="3190951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case for why SWAN should tackle “Climate Change”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If there is a solution, it most likely will be developed by an entity that possesses the following traits:</a:t>
            </a:r>
          </a:p>
          <a:p>
            <a:r>
              <a:rPr lang="en-US" dirty="0"/>
              <a:t>Adept in technology infrastructure </a:t>
            </a:r>
          </a:p>
          <a:p>
            <a:r>
              <a:rPr lang="en-US" dirty="0"/>
              <a:t>Provides a framework for sharing and collaboration between individual libraries</a:t>
            </a:r>
          </a:p>
          <a:p>
            <a:r>
              <a:rPr lang="en-US" dirty="0"/>
              <a:t>Attuned to patron needs and expectations</a:t>
            </a:r>
          </a:p>
          <a:p>
            <a:r>
              <a:rPr lang="en-US" dirty="0"/>
              <a:t>Just big enough (for sharing) and just local enough (for specifics of patron communities)</a:t>
            </a:r>
          </a:p>
          <a:p>
            <a:r>
              <a:rPr lang="en-US" dirty="0"/>
              <a:t>Governed and staffed in a way that enables risk and leadership</a:t>
            </a:r>
          </a:p>
        </p:txBody>
      </p:sp>
    </p:spTree>
    <p:extLst>
      <p:ext uri="{BB962C8B-B14F-4D97-AF65-F5344CB8AC3E}">
        <p14:creationId xmlns:p14="http://schemas.microsoft.com/office/powerpoint/2010/main" val="235156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case for why SWAN should tackle “Climate Change”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SWAN is the entity that comes closest to meeting those requirements for this region.</a:t>
            </a:r>
          </a:p>
          <a:p>
            <a:pPr marL="0" indent="0">
              <a:buNone/>
            </a:pPr>
            <a:endParaRPr lang="en-US" dirty="0"/>
          </a:p>
          <a:p>
            <a:pPr marL="0" indent="0">
              <a:buNone/>
            </a:pPr>
            <a:r>
              <a:rPr lang="en-US" dirty="0"/>
              <a:t>There are no other plausible alternatives:</a:t>
            </a:r>
          </a:p>
          <a:p>
            <a:pPr lvl="1"/>
            <a:r>
              <a:rPr lang="en-US" dirty="0"/>
              <a:t>RAILS</a:t>
            </a:r>
          </a:p>
          <a:p>
            <a:pPr lvl="1"/>
            <a:r>
              <a:rPr lang="en-US" dirty="0"/>
              <a:t>ILA</a:t>
            </a:r>
          </a:p>
          <a:p>
            <a:pPr lvl="1"/>
            <a:r>
              <a:rPr lang="en-US" dirty="0"/>
              <a:t>ALA</a:t>
            </a:r>
          </a:p>
          <a:p>
            <a:pPr lvl="1"/>
            <a:r>
              <a:rPr lang="en-US" dirty="0"/>
              <a:t>Other networks </a:t>
            </a:r>
          </a:p>
        </p:txBody>
      </p:sp>
    </p:spTree>
    <p:extLst>
      <p:ext uri="{BB962C8B-B14F-4D97-AF65-F5344CB8AC3E}">
        <p14:creationId xmlns:p14="http://schemas.microsoft.com/office/powerpoint/2010/main" val="967918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case for why SWAN should tackle “Climate Change”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lgn="ctr">
              <a:buNone/>
            </a:pPr>
            <a:r>
              <a:rPr lang="en-US" dirty="0"/>
              <a:t>There is no one else coming to the rescue.</a:t>
            </a:r>
          </a:p>
        </p:txBody>
      </p:sp>
    </p:spTree>
    <p:extLst>
      <p:ext uri="{BB962C8B-B14F-4D97-AF65-F5344CB8AC3E}">
        <p14:creationId xmlns:p14="http://schemas.microsoft.com/office/powerpoint/2010/main" val="709661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Assessment of SWAN</a:t>
            </a:r>
          </a:p>
        </p:txBody>
      </p:sp>
      <p:sp>
        <p:nvSpPr>
          <p:cNvPr id="3" name="Content Placeholder 2"/>
          <p:cNvSpPr>
            <a:spLocks noGrp="1"/>
          </p:cNvSpPr>
          <p:nvPr>
            <p:ph idx="1"/>
          </p:nvPr>
        </p:nvSpPr>
        <p:spPr>
          <a:xfrm>
            <a:off x="457200" y="2075875"/>
            <a:ext cx="8229600" cy="3992563"/>
          </a:xfrm>
        </p:spPr>
        <p:txBody>
          <a:bodyPr>
            <a:normAutofit fontScale="92500" lnSpcReduction="20000"/>
          </a:bodyPr>
          <a:lstStyle/>
          <a:p>
            <a:pPr marL="0" indent="0">
              <a:buNone/>
            </a:pPr>
            <a:r>
              <a:rPr lang="en-US" dirty="0"/>
              <a:t>But in the long term, member libraries are facing a “Climate Change” problem.</a:t>
            </a:r>
          </a:p>
          <a:p>
            <a:endParaRPr lang="en-US" dirty="0"/>
          </a:p>
          <a:p>
            <a:pPr marL="0" indent="0">
              <a:buNone/>
            </a:pPr>
            <a:r>
              <a:rPr lang="en-US" dirty="0"/>
              <a:t>SWAN must clarify whether its mission should evolve to </a:t>
            </a:r>
            <a:r>
              <a:rPr lang="en-US" i="1" dirty="0"/>
              <a:t>also</a:t>
            </a:r>
            <a:r>
              <a:rPr lang="en-US" dirty="0"/>
              <a:t> encompass this larger problem.</a:t>
            </a:r>
          </a:p>
          <a:p>
            <a:pPr marL="0" indent="0">
              <a:buNone/>
            </a:pPr>
            <a:endParaRPr lang="en-US" dirty="0"/>
          </a:p>
          <a:p>
            <a:pPr marL="0" indent="0">
              <a:buNone/>
            </a:pPr>
            <a:r>
              <a:rPr lang="en-US" b="1" dirty="0">
                <a:solidFill>
                  <a:srgbClr val="C00000"/>
                </a:solidFill>
              </a:rPr>
              <a:t>If SWAN chooses to take on “Climate Change,” it must expand how it conceives sharing </a:t>
            </a:r>
            <a:r>
              <a:rPr lang="en-US" b="1" i="1" dirty="0">
                <a:solidFill>
                  <a:srgbClr val="C00000"/>
                </a:solidFill>
              </a:rPr>
              <a:t>technology infrastructure</a:t>
            </a:r>
            <a:r>
              <a:rPr lang="en-US" b="1" dirty="0">
                <a:solidFill>
                  <a:srgbClr val="C00000"/>
                </a:solidFill>
              </a:rPr>
              <a:t> and </a:t>
            </a:r>
            <a:r>
              <a:rPr lang="en-US" b="1" i="1" dirty="0">
                <a:solidFill>
                  <a:srgbClr val="C00000"/>
                </a:solidFill>
              </a:rPr>
              <a:t>resources</a:t>
            </a:r>
            <a:r>
              <a:rPr lang="en-US" b="1" dirty="0">
                <a:solidFill>
                  <a:srgbClr val="C00000"/>
                </a:solidFill>
              </a:rPr>
              <a:t>.</a:t>
            </a:r>
          </a:p>
        </p:txBody>
      </p:sp>
    </p:spTree>
    <p:extLst>
      <p:ext uri="{BB962C8B-B14F-4D97-AF65-F5344CB8AC3E}">
        <p14:creationId xmlns:p14="http://schemas.microsoft.com/office/powerpoint/2010/main" val="408296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Caveats for this phase</a:t>
            </a:r>
          </a:p>
        </p:txBody>
      </p:sp>
      <p:sp>
        <p:nvSpPr>
          <p:cNvPr id="3" name="Content Placeholder 2"/>
          <p:cNvSpPr>
            <a:spLocks noGrp="1"/>
          </p:cNvSpPr>
          <p:nvPr>
            <p:ph idx="1"/>
          </p:nvPr>
        </p:nvSpPr>
        <p:spPr/>
        <p:txBody>
          <a:bodyPr>
            <a:normAutofit fontScale="62500" lnSpcReduction="20000"/>
          </a:bodyPr>
          <a:lstStyle/>
          <a:p>
            <a:pPr marL="0" indent="0">
              <a:buNone/>
            </a:pPr>
            <a:r>
              <a:rPr lang="en-US" sz="3200" dirty="0"/>
              <a:t>Because this phase focuses on what needs to be clarified, it can seem overly critical.</a:t>
            </a:r>
          </a:p>
          <a:p>
            <a:pPr marL="0" indent="0">
              <a:buNone/>
            </a:pPr>
            <a:r>
              <a:rPr lang="en-US" sz="3200" dirty="0"/>
              <a:t>In reality, there are many positive aspects of SWAN that do not require further clarification or discussion – only affirmation.</a:t>
            </a:r>
          </a:p>
          <a:p>
            <a:pPr marL="0" indent="0">
              <a:buNone/>
            </a:pPr>
            <a:r>
              <a:rPr lang="en-US" sz="3200" dirty="0"/>
              <a:t>Examples:</a:t>
            </a:r>
          </a:p>
          <a:p>
            <a:r>
              <a:rPr lang="en-US" sz="3200" dirty="0"/>
              <a:t>Achievement in integrating the “new 19”</a:t>
            </a:r>
          </a:p>
          <a:p>
            <a:r>
              <a:rPr lang="en-US" sz="3200" dirty="0"/>
              <a:t>Staff professionalism and morale</a:t>
            </a:r>
          </a:p>
          <a:p>
            <a:r>
              <a:rPr lang="en-US" sz="3200" dirty="0"/>
              <a:t>Operational improvements (especially with hiring of Dawne)</a:t>
            </a:r>
          </a:p>
          <a:p>
            <a:r>
              <a:rPr lang="en-US" sz="3200" dirty="0"/>
              <a:t>Financial stability and management</a:t>
            </a:r>
          </a:p>
          <a:p>
            <a:pPr marL="0" indent="0">
              <a:buNone/>
            </a:pPr>
            <a:endParaRPr lang="en-US" sz="3200" dirty="0"/>
          </a:p>
          <a:p>
            <a:pPr marL="0" indent="0">
              <a:buNone/>
            </a:pPr>
            <a:endParaRPr lang="en-US" sz="3200" b="1" dirty="0"/>
          </a:p>
        </p:txBody>
      </p:sp>
    </p:spTree>
    <p:extLst>
      <p:ext uri="{BB962C8B-B14F-4D97-AF65-F5344CB8AC3E}">
        <p14:creationId xmlns:p14="http://schemas.microsoft.com/office/powerpoint/2010/main" val="283589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Expanding the conception of shared technology infrastructure </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a:bodyPr>
          <a:lstStyle/>
          <a:p>
            <a:pPr marL="568325" lvl="1" indent="0">
              <a:buNone/>
            </a:pPr>
            <a:r>
              <a:rPr lang="en-US" i="1" dirty="0"/>
              <a:t>“SWAN is an organization of Member Libraries (“Members,” “Membership”) </a:t>
            </a:r>
            <a:r>
              <a:rPr lang="en-US" b="1" i="1" dirty="0">
                <a:solidFill>
                  <a:srgbClr val="C00000"/>
                </a:solidFill>
              </a:rPr>
              <a:t>participating in an Integrated Library System (“ILS”)</a:t>
            </a:r>
            <a:r>
              <a:rPr lang="en-US" i="1" dirty="0"/>
              <a:t>…”</a:t>
            </a:r>
            <a:endParaRPr lang="en-US" dirty="0"/>
          </a:p>
          <a:p>
            <a:pPr marL="0" indent="0">
              <a:buNone/>
            </a:pPr>
            <a:endParaRPr lang="en-US" dirty="0"/>
          </a:p>
          <a:p>
            <a:pPr marL="0" indent="0">
              <a:buNone/>
            </a:pPr>
            <a:r>
              <a:rPr lang="en-US" dirty="0"/>
              <a:t>SWAN’s mission is too narrowly defined around the ILS.</a:t>
            </a:r>
          </a:p>
        </p:txBody>
      </p:sp>
    </p:spTree>
    <p:extLst>
      <p:ext uri="{BB962C8B-B14F-4D97-AF65-F5344CB8AC3E}">
        <p14:creationId xmlns:p14="http://schemas.microsoft.com/office/powerpoint/2010/main" val="1195974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Expanding the conception of shared technology infrastructure </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a:xfrm>
            <a:off x="457200" y="2133600"/>
            <a:ext cx="4953000" cy="3992563"/>
          </a:xfrm>
        </p:spPr>
        <p:txBody>
          <a:bodyPr>
            <a:normAutofit fontScale="85000" lnSpcReduction="20000"/>
          </a:bodyPr>
          <a:lstStyle/>
          <a:p>
            <a:pPr marL="0" indent="0">
              <a:buNone/>
            </a:pPr>
            <a:r>
              <a:rPr lang="en-US" dirty="0"/>
              <a:t>An ILS is an especially fixed piece of infrastructure and fosters a“fixed” ethos (i.e. standardization, categorization, rules, slow development, etc.)</a:t>
            </a:r>
          </a:p>
          <a:p>
            <a:pPr marL="0" indent="0">
              <a:buNone/>
            </a:pPr>
            <a:endParaRPr lang="en-US" dirty="0"/>
          </a:p>
          <a:p>
            <a:pPr marL="0" indent="0">
              <a:buNone/>
            </a:pPr>
            <a:r>
              <a:rPr lang="en-US" dirty="0"/>
              <a:t>The equation that the ILS is THE “shared technology infrastructure” inhibits the creativity, nimbleness, and risk taking necessary for innovation.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3600"/>
            <a:ext cx="1968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162" y="4343400"/>
            <a:ext cx="25177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487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Expanding the conception of shared technology infrastructure </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fontScale="92500" lnSpcReduction="10000"/>
          </a:bodyPr>
          <a:lstStyle/>
          <a:p>
            <a:pPr marL="0" indent="0">
              <a:buNone/>
            </a:pPr>
            <a:r>
              <a:rPr lang="en-US" dirty="0"/>
              <a:t>Examples of other “technology infrastructure” that – if they were shared - could foster more of a lab-like ethos within SWAN:</a:t>
            </a:r>
          </a:p>
          <a:p>
            <a:pPr lvl="1"/>
            <a:r>
              <a:rPr lang="en-US" dirty="0"/>
              <a:t>Websites</a:t>
            </a:r>
          </a:p>
          <a:p>
            <a:pPr lvl="1"/>
            <a:r>
              <a:rPr lang="en-US" dirty="0"/>
              <a:t>CRMs (Customer Relationship Management)</a:t>
            </a:r>
          </a:p>
          <a:p>
            <a:pPr lvl="1"/>
            <a:r>
              <a:rPr lang="en-US" dirty="0"/>
              <a:t>Big Data and AI</a:t>
            </a:r>
          </a:p>
          <a:p>
            <a:pPr lvl="1"/>
            <a:r>
              <a:rPr lang="en-US" dirty="0"/>
              <a:t>Data visualization software</a:t>
            </a:r>
          </a:p>
          <a:p>
            <a:pPr lvl="1"/>
            <a:r>
              <a:rPr lang="en-US" dirty="0"/>
              <a:t>Constituent communications platforms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6589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Expanding the conception of shared technology infrastructure </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a:bodyPr>
          <a:lstStyle/>
          <a:p>
            <a:pPr marL="0" indent="0">
              <a:buNone/>
            </a:pPr>
            <a:r>
              <a:rPr lang="en-US" dirty="0"/>
              <a:t>Even focusing on the ILS, the closed nature of commercial ILS systems inhibits the lab ethos.</a:t>
            </a:r>
          </a:p>
          <a:p>
            <a:pPr marL="0" indent="0">
              <a:buNone/>
            </a:pPr>
            <a:r>
              <a:rPr lang="en-US" dirty="0"/>
              <a:t>“We can’t do that.” becomes the default posture rather than “Hmmm, let’s try that.”</a:t>
            </a:r>
          </a:p>
          <a:p>
            <a:pPr marL="0" indent="0">
              <a:buNone/>
            </a:pPr>
            <a:r>
              <a:rPr lang="en-US" dirty="0"/>
              <a:t>The biggest gain of the Evergreen open source adoption for its members was the dramatic expansion of their creativity and confidence to innovate.</a:t>
            </a:r>
          </a:p>
        </p:txBody>
      </p:sp>
    </p:spTree>
    <p:extLst>
      <p:ext uri="{BB962C8B-B14F-4D97-AF65-F5344CB8AC3E}">
        <p14:creationId xmlns:p14="http://schemas.microsoft.com/office/powerpoint/2010/main" val="2895231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Expanding the conception of shared resources </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a:xfrm>
            <a:off x="457200" y="2133600"/>
            <a:ext cx="5562600" cy="3992563"/>
          </a:xfrm>
        </p:spPr>
        <p:txBody>
          <a:bodyPr>
            <a:normAutofit fontScale="85000" lnSpcReduction="10000"/>
          </a:bodyPr>
          <a:lstStyle/>
          <a:p>
            <a:pPr marL="0" indent="0">
              <a:buNone/>
            </a:pPr>
            <a:r>
              <a:rPr lang="en-US" dirty="0"/>
              <a:t>The conception of “shared resources” covered by SWAN/ILS remains constricted to the traditional types (books and media). </a:t>
            </a:r>
          </a:p>
          <a:p>
            <a:pPr marL="0" indent="0">
              <a:buNone/>
            </a:pPr>
            <a:endParaRPr lang="en-US" dirty="0"/>
          </a:p>
          <a:p>
            <a:pPr marL="0" indent="0">
              <a:buNone/>
            </a:pPr>
            <a:r>
              <a:rPr lang="en-US" dirty="0"/>
              <a:t>Yet, libraries have dramatically expanded their own definition of “resources.” Physical space and programming have received the greatest investment and growth.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706687"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49" y="4419600"/>
            <a:ext cx="2262187"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11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smtClean="0"/>
              <a:t>Why aren’t SWAN libraries sharing access to space/programs?</a:t>
            </a:r>
            <a:endParaRPr lang="en-US" dirty="0"/>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fontScale="92500" lnSpcReduction="10000"/>
          </a:bodyPr>
          <a:lstStyle/>
          <a:p>
            <a:pPr marL="0" indent="0">
              <a:buNone/>
            </a:pPr>
            <a:r>
              <a:rPr lang="en-US" dirty="0"/>
              <a:t>Every reason why libraries serve their patrons better by sharing books applies to space and programs:</a:t>
            </a:r>
          </a:p>
          <a:p>
            <a:r>
              <a:rPr lang="en-US" dirty="0"/>
              <a:t>Greater availability </a:t>
            </a:r>
          </a:p>
          <a:p>
            <a:r>
              <a:rPr lang="en-US" dirty="0"/>
              <a:t>Allows for potential specialization and avoidance of unnecessary duplication</a:t>
            </a:r>
          </a:p>
          <a:p>
            <a:r>
              <a:rPr lang="en-US" dirty="0"/>
              <a:t>Convenience</a:t>
            </a:r>
          </a:p>
          <a:p>
            <a:r>
              <a:rPr lang="en-US" dirty="0"/>
              <a:t>Matches how patrons think and live (trans-municipal boundaries)</a:t>
            </a:r>
          </a:p>
        </p:txBody>
      </p:sp>
    </p:spTree>
    <p:extLst>
      <p:ext uri="{BB962C8B-B14F-4D97-AF65-F5344CB8AC3E}">
        <p14:creationId xmlns:p14="http://schemas.microsoft.com/office/powerpoint/2010/main" val="914577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Why aren’t SWAN libraries sharing access to space/programs?</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lnSpcReduction="10000"/>
          </a:bodyPr>
          <a:lstStyle/>
          <a:p>
            <a:pPr marL="0" indent="0">
              <a:buNone/>
            </a:pPr>
            <a:r>
              <a:rPr lang="en-US" dirty="0"/>
              <a:t>Every theoretical objection why libraries shouldn’t share space and programs apply to the the sharing of books:</a:t>
            </a:r>
          </a:p>
          <a:p>
            <a:r>
              <a:rPr lang="en-US" dirty="0"/>
              <a:t>Preference for one’s “own” tax paying patrons</a:t>
            </a:r>
          </a:p>
          <a:p>
            <a:r>
              <a:rPr lang="en-US" dirty="0"/>
              <a:t>Need for consistent rules of access and eligibility</a:t>
            </a:r>
          </a:p>
          <a:p>
            <a:r>
              <a:rPr lang="en-US" dirty="0"/>
              <a:t>What technology infrastructure will support the sharing?</a:t>
            </a:r>
          </a:p>
        </p:txBody>
      </p:sp>
    </p:spTree>
    <p:extLst>
      <p:ext uri="{BB962C8B-B14F-4D97-AF65-F5344CB8AC3E}">
        <p14:creationId xmlns:p14="http://schemas.microsoft.com/office/powerpoint/2010/main" val="3507940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a:bodyPr>
          <a:lstStyle/>
          <a:p>
            <a:r>
              <a:rPr lang="en-US" sz="3200" dirty="0"/>
              <a:t>The connection between sharing resources and technology infrastructure</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a:bodyPr>
          <a:lstStyle/>
          <a:p>
            <a:pPr marL="0" indent="0">
              <a:buNone/>
            </a:pPr>
            <a:r>
              <a:rPr lang="en-US" dirty="0"/>
              <a:t>A troubling question:</a:t>
            </a:r>
          </a:p>
          <a:p>
            <a:pPr marL="0" indent="0">
              <a:buNone/>
            </a:pPr>
            <a:r>
              <a:rPr lang="en-US" dirty="0"/>
              <a:t>Why hasn’t the increased investment in space and programming resources paid off in greater visits? </a:t>
            </a:r>
          </a:p>
          <a:p>
            <a:pPr marL="0" indent="0">
              <a:buNone/>
            </a:pPr>
            <a:endParaRPr lang="en-US" dirty="0"/>
          </a:p>
          <a:p>
            <a:pPr marL="0" indent="0">
              <a:buNone/>
            </a:pPr>
            <a:r>
              <a:rPr lang="en-US" dirty="0"/>
              <a:t>One likely answer: </a:t>
            </a:r>
          </a:p>
          <a:p>
            <a:pPr marL="0" indent="0">
              <a:buNone/>
            </a:pPr>
            <a:r>
              <a:rPr lang="en-US" dirty="0"/>
              <a:t>Information gap between libraries and patrons.</a:t>
            </a:r>
          </a:p>
          <a:p>
            <a:pPr marL="0" indent="0">
              <a:buNone/>
            </a:pPr>
            <a:endParaRPr lang="en-US" dirty="0"/>
          </a:p>
        </p:txBody>
      </p:sp>
    </p:spTree>
    <p:extLst>
      <p:ext uri="{BB962C8B-B14F-4D97-AF65-F5344CB8AC3E}">
        <p14:creationId xmlns:p14="http://schemas.microsoft.com/office/powerpoint/2010/main" val="2576102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a:bodyPr>
          <a:lstStyle/>
          <a:p>
            <a:r>
              <a:rPr lang="en-US" dirty="0"/>
              <a:t>The information gap</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lnSpcReduction="10000"/>
          </a:bodyPr>
          <a:lstStyle/>
          <a:p>
            <a:pPr marL="0" indent="0">
              <a:buNone/>
            </a:pPr>
            <a:r>
              <a:rPr lang="en-US" dirty="0"/>
              <a:t>Examples from recent Pew study:</a:t>
            </a:r>
          </a:p>
          <a:p>
            <a:r>
              <a:rPr lang="en-US" dirty="0"/>
              <a:t>62% of libraries offer career resources</a:t>
            </a:r>
          </a:p>
          <a:p>
            <a:pPr marL="568325" lvl="1" indent="0">
              <a:buNone/>
            </a:pPr>
            <a:r>
              <a:rPr lang="en-US" dirty="0"/>
              <a:t>38% of adults don’t know whether their library offers them</a:t>
            </a:r>
          </a:p>
          <a:p>
            <a:r>
              <a:rPr lang="en-US" dirty="0"/>
              <a:t>35% of libraries offer high </a:t>
            </a:r>
            <a:r>
              <a:rPr lang="en-US"/>
              <a:t>school </a:t>
            </a:r>
            <a:r>
              <a:rPr lang="en-US" smtClean="0"/>
              <a:t>equivalency </a:t>
            </a:r>
            <a:r>
              <a:rPr lang="en-US" dirty="0"/>
              <a:t>classes</a:t>
            </a:r>
          </a:p>
          <a:p>
            <a:pPr marL="568325" lvl="1" indent="0">
              <a:buNone/>
            </a:pPr>
            <a:r>
              <a:rPr lang="en-US" dirty="0"/>
              <a:t>Nearly half of adults don’t know whether their library offers them</a:t>
            </a:r>
          </a:p>
        </p:txBody>
      </p:sp>
    </p:spTree>
    <p:extLst>
      <p:ext uri="{BB962C8B-B14F-4D97-AF65-F5344CB8AC3E}">
        <p14:creationId xmlns:p14="http://schemas.microsoft.com/office/powerpoint/2010/main" val="2633161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a:bodyPr>
          <a:lstStyle/>
          <a:p>
            <a:r>
              <a:rPr lang="en-US" dirty="0"/>
              <a:t>Why this information gap?</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a:bodyPr>
          <a:lstStyle/>
          <a:p>
            <a:pPr marL="0" indent="0">
              <a:buNone/>
            </a:pPr>
            <a:r>
              <a:rPr lang="en-US" dirty="0" smtClean="0"/>
              <a:t>To grow programs and space usage, many </a:t>
            </a:r>
            <a:r>
              <a:rPr lang="en-US" dirty="0"/>
              <a:t>individual libraries are relying on inadequate technology infrastructure.</a:t>
            </a:r>
          </a:p>
          <a:p>
            <a:pPr marL="0" indent="0">
              <a:buNone/>
            </a:pPr>
            <a:endParaRPr lang="en-US" dirty="0"/>
          </a:p>
          <a:p>
            <a:pPr marL="0" indent="0" algn="ctr">
              <a:buNone/>
            </a:pPr>
            <a:r>
              <a:rPr lang="en-US" dirty="0"/>
              <a:t>“But it’s on our website…”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8606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Nature of clarification</a:t>
            </a:r>
          </a:p>
        </p:txBody>
      </p:sp>
      <p:sp>
        <p:nvSpPr>
          <p:cNvPr id="3" name="Content Placeholder 2"/>
          <p:cNvSpPr>
            <a:spLocks noGrp="1"/>
          </p:cNvSpPr>
          <p:nvPr>
            <p:ph idx="1"/>
          </p:nvPr>
        </p:nvSpPr>
        <p:spPr/>
        <p:txBody>
          <a:bodyPr>
            <a:normAutofit/>
          </a:bodyPr>
          <a:lstStyle/>
          <a:p>
            <a:pPr marL="0" indent="0">
              <a:buNone/>
            </a:pPr>
            <a:r>
              <a:rPr lang="en-US" sz="3200" dirty="0"/>
              <a:t>Clarification is helped by drawing contrasts and forcing either-or choices.</a:t>
            </a:r>
          </a:p>
          <a:p>
            <a:pPr marL="0" indent="0">
              <a:buNone/>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05200"/>
            <a:ext cx="2827020" cy="2263140"/>
          </a:xfrm>
          <a:prstGeom prst="rect">
            <a:avLst/>
          </a:prstGeom>
        </p:spPr>
      </p:pic>
    </p:spTree>
    <p:extLst>
      <p:ext uri="{BB962C8B-B14F-4D97-AF65-F5344CB8AC3E}">
        <p14:creationId xmlns:p14="http://schemas.microsoft.com/office/powerpoint/2010/main" val="1119491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Inadequate technology infrastructure</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lnSpcReduction="10000"/>
          </a:bodyPr>
          <a:lstStyle/>
          <a:p>
            <a:pPr marL="0" indent="0">
              <a:buNone/>
            </a:pPr>
            <a:r>
              <a:rPr lang="en-US" dirty="0"/>
              <a:t>What is missing:</a:t>
            </a:r>
          </a:p>
          <a:p>
            <a:r>
              <a:rPr lang="en-US" dirty="0"/>
              <a:t>Problems with the website itself: design, mobile optimization, etc.</a:t>
            </a:r>
          </a:p>
          <a:p>
            <a:r>
              <a:rPr lang="en-US" dirty="0"/>
              <a:t>Inadequate website functionality: “Is the meeting space available when I need it? Can I reserve online? Get reminders?”</a:t>
            </a:r>
          </a:p>
          <a:p>
            <a:r>
              <a:rPr lang="en-US" b="1" dirty="0" smtClean="0"/>
              <a:t>A reason why a </a:t>
            </a:r>
            <a:r>
              <a:rPr lang="en-US" b="1" dirty="0"/>
              <a:t>typical </a:t>
            </a:r>
            <a:r>
              <a:rPr lang="en-US" b="1" dirty="0" smtClean="0"/>
              <a:t>resident to </a:t>
            </a:r>
            <a:r>
              <a:rPr lang="en-US" b="1" dirty="0"/>
              <a:t>go to the library website in the first </a:t>
            </a:r>
            <a:r>
              <a:rPr lang="en-US" b="1" dirty="0" smtClean="0"/>
              <a:t>place</a:t>
            </a:r>
            <a:r>
              <a:rPr lang="en-US" b="1" dirty="0"/>
              <a:t>.</a:t>
            </a:r>
            <a:endParaRPr lang="en-US" b="1" dirty="0" smtClean="0"/>
          </a:p>
        </p:txBody>
      </p:sp>
    </p:spTree>
    <p:extLst>
      <p:ext uri="{BB962C8B-B14F-4D97-AF65-F5344CB8AC3E}">
        <p14:creationId xmlns:p14="http://schemas.microsoft.com/office/powerpoint/2010/main" val="1231310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fontScale="90000"/>
          </a:bodyPr>
          <a:lstStyle/>
          <a:p>
            <a:r>
              <a:rPr lang="en-US" dirty="0"/>
              <a:t>Inadequate technology infrastructure</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lnSpcReduction="10000"/>
          </a:bodyPr>
          <a:lstStyle/>
          <a:p>
            <a:pPr marL="0" indent="0">
              <a:buNone/>
            </a:pPr>
            <a:r>
              <a:rPr lang="en-US" dirty="0" smtClean="0"/>
              <a:t>Most </a:t>
            </a:r>
            <a:r>
              <a:rPr lang="en-US" dirty="0"/>
              <a:t>libraries lack: </a:t>
            </a:r>
          </a:p>
          <a:p>
            <a:pPr lvl="1"/>
            <a:r>
              <a:rPr lang="en-US" dirty="0"/>
              <a:t>Sophisticated SEO and online advertising</a:t>
            </a:r>
          </a:p>
          <a:p>
            <a:pPr lvl="1"/>
            <a:r>
              <a:rPr lang="en-US" dirty="0"/>
              <a:t>E-outreach across multiple channels</a:t>
            </a:r>
          </a:p>
          <a:p>
            <a:pPr lvl="1"/>
            <a:r>
              <a:rPr lang="en-US" dirty="0"/>
              <a:t>Intelligent prediction of patron interest and customized outreach </a:t>
            </a:r>
            <a:endParaRPr lang="en-US" dirty="0" smtClean="0"/>
          </a:p>
          <a:p>
            <a:pPr lvl="1"/>
            <a:r>
              <a:rPr lang="en-US" dirty="0" smtClean="0"/>
              <a:t>Other technology infrastructure that drives audiences to a website or delivers information directly without requiring audiences to take that extra step.</a:t>
            </a:r>
            <a:endParaRPr lang="en-US" dirty="0"/>
          </a:p>
        </p:txBody>
      </p:sp>
    </p:spTree>
    <p:extLst>
      <p:ext uri="{BB962C8B-B14F-4D97-AF65-F5344CB8AC3E}">
        <p14:creationId xmlns:p14="http://schemas.microsoft.com/office/powerpoint/2010/main" val="23239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a:bodyPr>
          <a:lstStyle/>
          <a:p>
            <a:r>
              <a:rPr lang="en-US" dirty="0"/>
              <a:t>The tool kit needs the lab</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a:xfrm>
            <a:off x="457200" y="2133600"/>
            <a:ext cx="5791200" cy="3992563"/>
          </a:xfrm>
        </p:spPr>
        <p:txBody>
          <a:bodyPr>
            <a:normAutofit fontScale="77500" lnSpcReduction="20000"/>
          </a:bodyPr>
          <a:lstStyle/>
          <a:p>
            <a:pPr marL="0" indent="0">
              <a:buNone/>
            </a:pPr>
            <a:r>
              <a:rPr lang="en-US" dirty="0"/>
              <a:t>Increasing sophistication of technology has conditioned patrons to expect resources to find them </a:t>
            </a:r>
            <a:r>
              <a:rPr lang="en-US" dirty="0" smtClean="0"/>
              <a:t>- not </a:t>
            </a:r>
            <a:r>
              <a:rPr lang="en-US" dirty="0"/>
              <a:t>the other way </a:t>
            </a:r>
            <a:r>
              <a:rPr lang="en-US" dirty="0" smtClean="0"/>
              <a:t>around. </a:t>
            </a:r>
          </a:p>
          <a:p>
            <a:pPr marL="0" indent="0">
              <a:buNone/>
            </a:pPr>
            <a:r>
              <a:rPr lang="en-US" dirty="0" smtClean="0"/>
              <a:t>“But it’s on our website…” is insufficient.</a:t>
            </a:r>
            <a:endParaRPr lang="en-US" dirty="0"/>
          </a:p>
          <a:p>
            <a:pPr marL="0" indent="0">
              <a:buNone/>
            </a:pPr>
            <a:r>
              <a:rPr lang="en-US" dirty="0" smtClean="0"/>
              <a:t>Most </a:t>
            </a:r>
            <a:r>
              <a:rPr lang="en-US" dirty="0"/>
              <a:t>individual libraries cannot develop the necessary technology infrastructure on their own.</a:t>
            </a:r>
          </a:p>
          <a:p>
            <a:pPr marL="0" indent="0">
              <a:buNone/>
            </a:pPr>
            <a:r>
              <a:rPr lang="en-US" dirty="0"/>
              <a:t>Without a shared lab to devise common solutions, investment in space and programming resources will be filling a leaky bucket.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2262187"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205" y="4191000"/>
            <a:ext cx="25177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20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7471-E6E7-B643-AB84-567FBDC6B3A1}"/>
              </a:ext>
            </a:extLst>
          </p:cNvPr>
          <p:cNvSpPr>
            <a:spLocks noGrp="1"/>
          </p:cNvSpPr>
          <p:nvPr>
            <p:ph type="title"/>
          </p:nvPr>
        </p:nvSpPr>
        <p:spPr/>
        <p:txBody>
          <a:bodyPr>
            <a:normAutofit/>
          </a:bodyPr>
          <a:lstStyle/>
          <a:p>
            <a:r>
              <a:rPr lang="en-US" dirty="0"/>
              <a:t>Recap of the mission question</a:t>
            </a:r>
          </a:p>
        </p:txBody>
      </p:sp>
      <p:sp>
        <p:nvSpPr>
          <p:cNvPr id="3" name="Content Placeholder 2">
            <a:extLst>
              <a:ext uri="{FF2B5EF4-FFF2-40B4-BE49-F238E27FC236}">
                <a16:creationId xmlns:a16="http://schemas.microsoft.com/office/drawing/2014/main" xmlns="" id="{26C16C15-D2AF-D248-8AA2-C4E0AC4E0CB9}"/>
              </a:ext>
            </a:extLst>
          </p:cNvPr>
          <p:cNvSpPr>
            <a:spLocks noGrp="1"/>
          </p:cNvSpPr>
          <p:nvPr>
            <p:ph idx="1"/>
          </p:nvPr>
        </p:nvSpPr>
        <p:spPr/>
        <p:txBody>
          <a:bodyPr>
            <a:normAutofit/>
          </a:bodyPr>
          <a:lstStyle/>
          <a:p>
            <a:pPr marL="0" indent="0">
              <a:buNone/>
            </a:pPr>
            <a:r>
              <a:rPr lang="en-US" dirty="0"/>
              <a:t>Should SWAN try to become that shared lab?</a:t>
            </a:r>
          </a:p>
          <a:p>
            <a:pPr marL="0" indent="0">
              <a:buNone/>
            </a:pPr>
            <a:r>
              <a:rPr lang="en-US" dirty="0"/>
              <a:t>In other words, should SWAN take on the “Climate Change” problem?</a:t>
            </a:r>
          </a:p>
          <a:p>
            <a:pPr marL="0" indent="0">
              <a:buNone/>
            </a:pPr>
            <a:endParaRPr lang="en-US" dirty="0"/>
          </a:p>
          <a:p>
            <a:pPr marL="0" indent="0">
              <a:buNone/>
            </a:pPr>
            <a:r>
              <a:rPr lang="en-US" dirty="0"/>
              <a:t>And if not SWAN, then who will?</a:t>
            </a:r>
          </a:p>
        </p:txBody>
      </p:sp>
    </p:spTree>
    <p:extLst>
      <p:ext uri="{BB962C8B-B14F-4D97-AF65-F5344CB8AC3E}">
        <p14:creationId xmlns:p14="http://schemas.microsoft.com/office/powerpoint/2010/main" val="3978885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sz="4400" dirty="0"/>
              <a:t>Feedback and Discussion</a:t>
            </a:r>
          </a:p>
        </p:txBody>
      </p:sp>
    </p:spTree>
    <p:extLst>
      <p:ext uri="{BB962C8B-B14F-4D97-AF65-F5344CB8AC3E}">
        <p14:creationId xmlns:p14="http://schemas.microsoft.com/office/powerpoint/2010/main" val="334324381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Clarification Issues</a:t>
            </a: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Identity</a:t>
            </a:r>
            <a:r>
              <a:rPr lang="en-US" dirty="0"/>
              <a:t>: </a:t>
            </a:r>
            <a:r>
              <a:rPr lang="en-US" i="1" dirty="0"/>
              <a:t>How do you make decisions? </a:t>
            </a:r>
          </a:p>
          <a:p>
            <a:pPr marL="1025525" lvl="1" indent="-457200">
              <a:buAutoNum type="arabicPeriod"/>
            </a:pPr>
            <a:r>
              <a:rPr lang="en-US" dirty="0"/>
              <a:t>Direct Democracy vs. Representative Democracy </a:t>
            </a:r>
          </a:p>
          <a:p>
            <a:pPr marL="1025525" lvl="1" indent="-457200">
              <a:buAutoNum type="arabicPeriod"/>
            </a:pPr>
            <a:r>
              <a:rPr lang="en-US" dirty="0"/>
              <a:t>Member-centric vs. Mission-centric</a:t>
            </a:r>
          </a:p>
          <a:p>
            <a:pPr marL="0" indent="0">
              <a:buNone/>
            </a:pPr>
            <a:r>
              <a:rPr lang="en-US" b="1" i="1" dirty="0"/>
              <a:t>Mission: </a:t>
            </a:r>
            <a:r>
              <a:rPr lang="en-US" i="1" dirty="0"/>
              <a:t>What is the problem you are trying to solve?</a:t>
            </a:r>
            <a:endParaRPr lang="en-US" dirty="0"/>
          </a:p>
          <a:p>
            <a:pPr marL="568325" lvl="1" indent="0">
              <a:buNone/>
            </a:pPr>
            <a:r>
              <a:rPr lang="en-US" dirty="0"/>
              <a:t>3. </a:t>
            </a:r>
            <a:r>
              <a:rPr lang="en-US" dirty="0"/>
              <a:t>“Public </a:t>
            </a:r>
            <a:r>
              <a:rPr lang="en-US" dirty="0"/>
              <a:t>Utility” problem vs. “Climate Change” problem</a:t>
            </a:r>
          </a:p>
          <a:p>
            <a:pPr marL="0" indent="0">
              <a:buNone/>
            </a:pPr>
            <a:r>
              <a:rPr lang="en-US" sz="2600" b="1" i="1" dirty="0"/>
              <a:t>Vision</a:t>
            </a:r>
            <a:r>
              <a:rPr lang="en-US" sz="2600" dirty="0"/>
              <a:t>: </a:t>
            </a:r>
            <a:r>
              <a:rPr lang="en-US" sz="2600" i="1" dirty="0"/>
              <a:t>What does your solution look like?</a:t>
            </a:r>
          </a:p>
          <a:p>
            <a:pPr marL="568325" lvl="1" indent="0">
              <a:buNone/>
            </a:pPr>
            <a:r>
              <a:rPr lang="en-US" b="1" dirty="0">
                <a:solidFill>
                  <a:srgbClr val="C00000"/>
                </a:solidFill>
              </a:rPr>
              <a:t>4. Software as End Product vs. Software as Transformative Platform</a:t>
            </a:r>
          </a:p>
        </p:txBody>
      </p:sp>
    </p:spTree>
    <p:extLst>
      <p:ext uri="{BB962C8B-B14F-4D97-AF65-F5344CB8AC3E}">
        <p14:creationId xmlns:p14="http://schemas.microsoft.com/office/powerpoint/2010/main" val="296467586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F6AB4-BD33-0A40-9DC9-920946A07A34}"/>
              </a:ext>
            </a:extLst>
          </p:cNvPr>
          <p:cNvSpPr>
            <a:spLocks noGrp="1"/>
          </p:cNvSpPr>
          <p:nvPr>
            <p:ph type="title"/>
          </p:nvPr>
        </p:nvSpPr>
        <p:spPr/>
        <p:txBody>
          <a:bodyPr/>
          <a:lstStyle/>
          <a:p>
            <a:r>
              <a:rPr lang="en-US" dirty="0"/>
              <a:t>The future of SWAN </a:t>
            </a:r>
          </a:p>
        </p:txBody>
      </p:sp>
      <p:sp>
        <p:nvSpPr>
          <p:cNvPr id="3" name="Content Placeholder 2">
            <a:extLst>
              <a:ext uri="{FF2B5EF4-FFF2-40B4-BE49-F238E27FC236}">
                <a16:creationId xmlns:a16="http://schemas.microsoft.com/office/drawing/2014/main" xmlns="" id="{1AD20B77-5BBC-FA4B-9DD3-8F0ED9D1B4A7}"/>
              </a:ext>
            </a:extLst>
          </p:cNvPr>
          <p:cNvSpPr>
            <a:spLocks noGrp="1"/>
          </p:cNvSpPr>
          <p:nvPr>
            <p:ph idx="1"/>
          </p:nvPr>
        </p:nvSpPr>
        <p:spPr/>
        <p:txBody>
          <a:bodyPr/>
          <a:lstStyle/>
          <a:p>
            <a:pPr marL="0" indent="0">
              <a:buNone/>
            </a:pPr>
            <a:r>
              <a:rPr lang="en-US" dirty="0"/>
              <a:t>We believe SWAN’s future is still going to revolve around providing software solutions (not as an advocacy or think tank organization).</a:t>
            </a:r>
          </a:p>
          <a:p>
            <a:endParaRPr lang="en-US" dirty="0"/>
          </a:p>
          <a:p>
            <a:pPr marL="0" indent="0">
              <a:buNone/>
            </a:pPr>
            <a:r>
              <a:rPr lang="en-US" dirty="0"/>
              <a:t>But what kind of software solutions?</a:t>
            </a:r>
          </a:p>
        </p:txBody>
      </p:sp>
    </p:spTree>
    <p:extLst>
      <p:ext uri="{BB962C8B-B14F-4D97-AF65-F5344CB8AC3E}">
        <p14:creationId xmlns:p14="http://schemas.microsoft.com/office/powerpoint/2010/main" val="3824557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9B1FC-A934-4040-87FE-F0B45C774567}"/>
              </a:ext>
            </a:extLst>
          </p:cNvPr>
          <p:cNvSpPr>
            <a:spLocks noGrp="1"/>
          </p:cNvSpPr>
          <p:nvPr>
            <p:ph type="title"/>
          </p:nvPr>
        </p:nvSpPr>
        <p:spPr/>
        <p:txBody>
          <a:bodyPr>
            <a:normAutofit/>
          </a:bodyPr>
          <a:lstStyle/>
          <a:p>
            <a:r>
              <a:rPr lang="en-US" sz="3200" dirty="0"/>
              <a:t>End Product vs. Transformative Platform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3048000"/>
            <a:ext cx="1950720" cy="19507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895600"/>
            <a:ext cx="4838700" cy="1965960"/>
          </a:xfrm>
          <a:prstGeom prst="rect">
            <a:avLst/>
          </a:prstGeom>
        </p:spPr>
      </p:pic>
    </p:spTree>
    <p:extLst>
      <p:ext uri="{BB962C8B-B14F-4D97-AF65-F5344CB8AC3E}">
        <p14:creationId xmlns:p14="http://schemas.microsoft.com/office/powerpoint/2010/main" val="1182945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9B1FC-A934-4040-87FE-F0B45C774567}"/>
              </a:ext>
            </a:extLst>
          </p:cNvPr>
          <p:cNvSpPr>
            <a:spLocks noGrp="1"/>
          </p:cNvSpPr>
          <p:nvPr>
            <p:ph type="title"/>
          </p:nvPr>
        </p:nvSpPr>
        <p:spPr/>
        <p:txBody>
          <a:bodyPr>
            <a:normAutofit/>
          </a:bodyPr>
          <a:lstStyle/>
          <a:p>
            <a:r>
              <a:rPr lang="en-US" sz="3200" dirty="0" smtClean="0"/>
              <a:t>Software as End Product</a:t>
            </a:r>
            <a:endParaRPr lang="en-US" sz="3200" dirty="0"/>
          </a:p>
        </p:txBody>
      </p:sp>
      <p:sp>
        <p:nvSpPr>
          <p:cNvPr id="3" name="Content Placeholder 2">
            <a:extLst>
              <a:ext uri="{FF2B5EF4-FFF2-40B4-BE49-F238E27FC236}">
                <a16:creationId xmlns:a16="http://schemas.microsoft.com/office/drawing/2014/main" xmlns="" id="{FDF0CDFE-A452-334F-B43F-7125DFA5C7EE}"/>
              </a:ext>
            </a:extLst>
          </p:cNvPr>
          <p:cNvSpPr>
            <a:spLocks noGrp="1"/>
          </p:cNvSpPr>
          <p:nvPr>
            <p:ph idx="1"/>
          </p:nvPr>
        </p:nvSpPr>
        <p:spPr>
          <a:xfrm>
            <a:off x="457200" y="2133600"/>
            <a:ext cx="5181600" cy="3992563"/>
          </a:xfrm>
        </p:spPr>
        <p:txBody>
          <a:bodyPr>
            <a:normAutofit/>
          </a:bodyPr>
          <a:lstStyle/>
          <a:p>
            <a:pPr marL="0" indent="0">
              <a:buNone/>
            </a:pPr>
            <a:r>
              <a:rPr lang="en-US" dirty="0"/>
              <a:t>In its current vision, the best possible future of SWAN software solutions is for the ILS to be like Microsoft Word: </a:t>
            </a:r>
          </a:p>
          <a:p>
            <a:pPr lvl="1"/>
            <a:r>
              <a:rPr lang="en-US" dirty="0"/>
              <a:t>	Reliable</a:t>
            </a:r>
          </a:p>
          <a:p>
            <a:pPr lvl="1"/>
            <a:r>
              <a:rPr lang="en-US" dirty="0"/>
              <a:t>	Defined and strong feature set</a:t>
            </a:r>
          </a:p>
          <a:p>
            <a:pPr lvl="1"/>
            <a:r>
              <a:rPr lang="en-US" dirty="0"/>
              <a:t>	Relatively affordable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971800"/>
            <a:ext cx="1950720" cy="1950720"/>
          </a:xfrm>
          <a:prstGeom prst="rect">
            <a:avLst/>
          </a:prstGeom>
        </p:spPr>
      </p:pic>
    </p:spTree>
    <p:extLst>
      <p:ext uri="{BB962C8B-B14F-4D97-AF65-F5344CB8AC3E}">
        <p14:creationId xmlns:p14="http://schemas.microsoft.com/office/powerpoint/2010/main" val="1892711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9B1FC-A934-4040-87FE-F0B45C774567}"/>
              </a:ext>
            </a:extLst>
          </p:cNvPr>
          <p:cNvSpPr>
            <a:spLocks noGrp="1"/>
          </p:cNvSpPr>
          <p:nvPr>
            <p:ph type="title"/>
          </p:nvPr>
        </p:nvSpPr>
        <p:spPr/>
        <p:txBody>
          <a:bodyPr>
            <a:normAutofit/>
          </a:bodyPr>
          <a:lstStyle/>
          <a:p>
            <a:r>
              <a:rPr lang="en-US" sz="3200" dirty="0" smtClean="0"/>
              <a:t>Software as Transformative </a:t>
            </a:r>
            <a:r>
              <a:rPr lang="en-US" sz="3200" dirty="0"/>
              <a:t>Platform</a:t>
            </a:r>
          </a:p>
        </p:txBody>
      </p:sp>
      <p:sp>
        <p:nvSpPr>
          <p:cNvPr id="3" name="Content Placeholder 2">
            <a:extLst>
              <a:ext uri="{FF2B5EF4-FFF2-40B4-BE49-F238E27FC236}">
                <a16:creationId xmlns:a16="http://schemas.microsoft.com/office/drawing/2014/main" xmlns="" id="{FDF0CDFE-A452-334F-B43F-7125DFA5C7EE}"/>
              </a:ext>
            </a:extLst>
          </p:cNvPr>
          <p:cNvSpPr>
            <a:spLocks noGrp="1"/>
          </p:cNvSpPr>
          <p:nvPr>
            <p:ph idx="1"/>
          </p:nvPr>
        </p:nvSpPr>
        <p:spPr>
          <a:xfrm>
            <a:off x="457200" y="2133600"/>
            <a:ext cx="4572000" cy="3992563"/>
          </a:xfrm>
        </p:spPr>
        <p:txBody>
          <a:bodyPr>
            <a:normAutofit/>
          </a:bodyPr>
          <a:lstStyle/>
          <a:p>
            <a:pPr marL="0" indent="0">
              <a:buNone/>
            </a:pPr>
            <a:r>
              <a:rPr lang="en-US" dirty="0"/>
              <a:t>The power of Google is how it is a platform to transform so many other areas of life:</a:t>
            </a:r>
          </a:p>
          <a:p>
            <a:pPr marL="0" indent="0">
              <a:buNone/>
            </a:pPr>
            <a:r>
              <a:rPr lang="en-US" dirty="0"/>
              <a:t>how we get directions, email, store photos, calendar, etc.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923674"/>
            <a:ext cx="3732176" cy="1516380"/>
          </a:xfrm>
          <a:prstGeom prst="rect">
            <a:avLst/>
          </a:prstGeom>
        </p:spPr>
      </p:pic>
    </p:spTree>
    <p:extLst>
      <p:ext uri="{BB962C8B-B14F-4D97-AF65-F5344CB8AC3E}">
        <p14:creationId xmlns:p14="http://schemas.microsoft.com/office/powerpoint/2010/main" val="96809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Clarification Issues</a:t>
            </a: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Identity</a:t>
            </a:r>
            <a:r>
              <a:rPr lang="en-US" dirty="0"/>
              <a:t>: </a:t>
            </a:r>
            <a:r>
              <a:rPr lang="en-US" i="1" dirty="0"/>
              <a:t>How do you make decisions? </a:t>
            </a:r>
          </a:p>
          <a:p>
            <a:pPr marL="1025525" lvl="1" indent="-457200">
              <a:buAutoNum type="arabicPeriod"/>
            </a:pPr>
            <a:r>
              <a:rPr lang="en-US" dirty="0"/>
              <a:t>Direct Democracy vs. Representative Democracy </a:t>
            </a:r>
          </a:p>
          <a:p>
            <a:pPr marL="1025525" lvl="1" indent="-457200">
              <a:buAutoNum type="arabicPeriod"/>
            </a:pPr>
            <a:r>
              <a:rPr lang="en-US" dirty="0"/>
              <a:t>Member-centric vs. Mission-centric</a:t>
            </a:r>
          </a:p>
          <a:p>
            <a:pPr marL="0" indent="0">
              <a:buNone/>
            </a:pPr>
            <a:r>
              <a:rPr lang="en-US" b="1" i="1" dirty="0"/>
              <a:t>Mission: </a:t>
            </a:r>
            <a:r>
              <a:rPr lang="en-US" i="1" dirty="0"/>
              <a:t>What is the problem you are trying to solve?</a:t>
            </a:r>
            <a:endParaRPr lang="en-US" dirty="0"/>
          </a:p>
          <a:p>
            <a:pPr marL="568325" lvl="1" indent="0">
              <a:buNone/>
            </a:pPr>
            <a:r>
              <a:rPr lang="en-US" dirty="0"/>
              <a:t>3. ”Public Utility” problem vs. “Climate Change” problem</a:t>
            </a:r>
          </a:p>
          <a:p>
            <a:pPr marL="0" indent="0">
              <a:buNone/>
            </a:pPr>
            <a:r>
              <a:rPr lang="en-US" sz="2600" b="1" i="1" dirty="0"/>
              <a:t>Vision</a:t>
            </a:r>
            <a:r>
              <a:rPr lang="en-US" sz="2600" dirty="0"/>
              <a:t>: </a:t>
            </a:r>
            <a:r>
              <a:rPr lang="en-US" sz="2600" i="1" dirty="0"/>
              <a:t>What does your solution look like?</a:t>
            </a:r>
          </a:p>
          <a:p>
            <a:pPr marL="568325" lvl="1" indent="0">
              <a:buNone/>
            </a:pPr>
            <a:r>
              <a:rPr lang="en-US" dirty="0"/>
              <a:t>4. Software as End Product vs. Software as Transformative Platform</a:t>
            </a:r>
          </a:p>
        </p:txBody>
      </p:sp>
    </p:spTree>
    <p:extLst>
      <p:ext uri="{BB962C8B-B14F-4D97-AF65-F5344CB8AC3E}">
        <p14:creationId xmlns:p14="http://schemas.microsoft.com/office/powerpoint/2010/main" val="3703740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0C06C-9DDE-8A41-B2A9-9DC4914A3127}"/>
              </a:ext>
            </a:extLst>
          </p:cNvPr>
          <p:cNvSpPr>
            <a:spLocks noGrp="1"/>
          </p:cNvSpPr>
          <p:nvPr>
            <p:ph type="title"/>
          </p:nvPr>
        </p:nvSpPr>
        <p:spPr/>
        <p:txBody>
          <a:bodyPr/>
          <a:lstStyle/>
          <a:p>
            <a:r>
              <a:rPr lang="en-US" dirty="0"/>
              <a:t>The question of vision</a:t>
            </a:r>
          </a:p>
        </p:txBody>
      </p:sp>
      <p:sp>
        <p:nvSpPr>
          <p:cNvPr id="3" name="Content Placeholder 2">
            <a:extLst>
              <a:ext uri="{FF2B5EF4-FFF2-40B4-BE49-F238E27FC236}">
                <a16:creationId xmlns:a16="http://schemas.microsoft.com/office/drawing/2014/main" xmlns="" id="{919022E7-3E77-D348-A8A2-63D9B4B3BB7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What would SWAN software solutions look like as a </a:t>
            </a:r>
            <a:r>
              <a:rPr lang="en-US" dirty="0" smtClean="0"/>
              <a:t>Transformative </a:t>
            </a:r>
            <a:r>
              <a:rPr lang="en-US" dirty="0"/>
              <a:t>P</a:t>
            </a:r>
            <a:r>
              <a:rPr lang="en-US" dirty="0" smtClean="0"/>
              <a:t>latform</a:t>
            </a:r>
            <a:r>
              <a:rPr lang="en-US" dirty="0"/>
              <a:t>?</a:t>
            </a:r>
          </a:p>
        </p:txBody>
      </p:sp>
    </p:spTree>
    <p:extLst>
      <p:ext uri="{BB962C8B-B14F-4D97-AF65-F5344CB8AC3E}">
        <p14:creationId xmlns:p14="http://schemas.microsoft.com/office/powerpoint/2010/main" val="197910156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15A41-2B0B-674D-BDB2-20E8EB33BAA2}"/>
              </a:ext>
            </a:extLst>
          </p:cNvPr>
          <p:cNvSpPr>
            <a:spLocks noGrp="1"/>
          </p:cNvSpPr>
          <p:nvPr>
            <p:ph type="title"/>
          </p:nvPr>
        </p:nvSpPr>
        <p:spPr/>
        <p:txBody>
          <a:bodyPr/>
          <a:lstStyle/>
          <a:p>
            <a:r>
              <a:rPr lang="en-US" dirty="0"/>
              <a:t>An hypothetical future…</a:t>
            </a:r>
          </a:p>
        </p:txBody>
      </p:sp>
      <p:sp>
        <p:nvSpPr>
          <p:cNvPr id="3" name="Content Placeholder 2">
            <a:extLst>
              <a:ext uri="{FF2B5EF4-FFF2-40B4-BE49-F238E27FC236}">
                <a16:creationId xmlns:a16="http://schemas.microsoft.com/office/drawing/2014/main" xmlns="" id="{A6076CDC-AA14-F345-A5AE-50BB341A3B8E}"/>
              </a:ext>
            </a:extLst>
          </p:cNvPr>
          <p:cNvSpPr>
            <a:spLocks noGrp="1"/>
          </p:cNvSpPr>
          <p:nvPr>
            <p:ph idx="1"/>
          </p:nvPr>
        </p:nvSpPr>
        <p:spPr/>
        <p:txBody>
          <a:bodyPr>
            <a:normAutofit fontScale="70000" lnSpcReduction="20000"/>
          </a:bodyPr>
          <a:lstStyle/>
          <a:p>
            <a:r>
              <a:rPr lang="en-US" dirty="0"/>
              <a:t>A Westmont woman checks out a book on pregnancy.</a:t>
            </a:r>
          </a:p>
          <a:p>
            <a:r>
              <a:rPr lang="en-US" dirty="0"/>
              <a:t>She sees a targeted ad on her social media feed about a prenatal yoga class offered by the Clarendon Hills library (which </a:t>
            </a:r>
            <a:r>
              <a:rPr lang="en-US" dirty="0" smtClean="0"/>
              <a:t>AI has recognized s </a:t>
            </a:r>
            <a:r>
              <a:rPr lang="en-US" dirty="0"/>
              <a:t>actually closer to her home).</a:t>
            </a:r>
          </a:p>
          <a:p>
            <a:r>
              <a:rPr lang="en-US" dirty="0"/>
              <a:t>Meanwhile, </a:t>
            </a:r>
            <a:r>
              <a:rPr lang="en-US" dirty="0" smtClean="0"/>
              <a:t>Westmont and Clarendon staff receive from the common CRM a report showing </a:t>
            </a:r>
            <a:r>
              <a:rPr lang="en-US" dirty="0"/>
              <a:t>a sharp rise in households with two children under five years old.</a:t>
            </a:r>
          </a:p>
          <a:p>
            <a:r>
              <a:rPr lang="en-US" dirty="0"/>
              <a:t>Westmont and Clarendon Hills staff collaborate to schedule pre-K drop off reading programs to coincide with prenatal classes.</a:t>
            </a:r>
          </a:p>
          <a:p>
            <a:r>
              <a:rPr lang="en-US" dirty="0"/>
              <a:t>An email is sent to the Westmont woman with a one click sign up to both classes.</a:t>
            </a:r>
          </a:p>
        </p:txBody>
      </p:sp>
    </p:spTree>
    <p:extLst>
      <p:ext uri="{BB962C8B-B14F-4D97-AF65-F5344CB8AC3E}">
        <p14:creationId xmlns:p14="http://schemas.microsoft.com/office/powerpoint/2010/main" val="4218188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0C06C-9DDE-8A41-B2A9-9DC4914A3127}"/>
              </a:ext>
            </a:extLst>
          </p:cNvPr>
          <p:cNvSpPr>
            <a:spLocks noGrp="1"/>
          </p:cNvSpPr>
          <p:nvPr>
            <p:ph type="title"/>
          </p:nvPr>
        </p:nvSpPr>
        <p:spPr/>
        <p:txBody>
          <a:bodyPr/>
          <a:lstStyle/>
          <a:p>
            <a:r>
              <a:rPr lang="en-US" dirty="0"/>
              <a:t>The question of vision</a:t>
            </a:r>
          </a:p>
        </p:txBody>
      </p:sp>
      <p:sp>
        <p:nvSpPr>
          <p:cNvPr id="3" name="Content Placeholder 2">
            <a:extLst>
              <a:ext uri="{FF2B5EF4-FFF2-40B4-BE49-F238E27FC236}">
                <a16:creationId xmlns:a16="http://schemas.microsoft.com/office/drawing/2014/main" xmlns="" id="{919022E7-3E77-D348-A8A2-63D9B4B3BB71}"/>
              </a:ext>
            </a:extLst>
          </p:cNvPr>
          <p:cNvSpPr>
            <a:spLocks noGrp="1"/>
          </p:cNvSpPr>
          <p:nvPr>
            <p:ph idx="1"/>
          </p:nvPr>
        </p:nvSpPr>
        <p:spPr/>
        <p:txBody>
          <a:bodyPr>
            <a:normAutofit fontScale="92500"/>
          </a:bodyPr>
          <a:lstStyle/>
          <a:p>
            <a:pPr marL="0" indent="0">
              <a:buNone/>
            </a:pPr>
            <a:r>
              <a:rPr lang="en-US" dirty="0"/>
              <a:t>This hypothetical example may seem far fetched (and perhaps </a:t>
            </a:r>
            <a:r>
              <a:rPr lang="en-US" dirty="0" smtClean="0"/>
              <a:t>ethically questionable</a:t>
            </a:r>
            <a:r>
              <a:rPr lang="en-US" dirty="0"/>
              <a:t>) for many librarians.</a:t>
            </a:r>
          </a:p>
          <a:p>
            <a:pPr marL="0" indent="0">
              <a:buNone/>
            </a:pPr>
            <a:endParaRPr lang="en-US" dirty="0"/>
          </a:p>
          <a:p>
            <a:pPr marL="0" indent="0">
              <a:buNone/>
            </a:pPr>
            <a:r>
              <a:rPr lang="en-US" dirty="0"/>
              <a:t>But it is already a current reality for your patrons in the rest of their lives.</a:t>
            </a:r>
          </a:p>
          <a:p>
            <a:pPr marL="0" indent="0">
              <a:buNone/>
            </a:pPr>
            <a:r>
              <a:rPr lang="en-US" dirty="0"/>
              <a:t>That is how </a:t>
            </a:r>
            <a:r>
              <a:rPr lang="en-US" dirty="0" smtClean="0"/>
              <a:t>Software as Transformative Platform works </a:t>
            </a:r>
            <a:r>
              <a:rPr lang="en-US" dirty="0"/>
              <a:t>for the rest of the world.</a:t>
            </a:r>
          </a:p>
          <a:p>
            <a:pPr marL="0" indent="0">
              <a:buNone/>
            </a:pPr>
            <a:endParaRPr lang="en-US" dirty="0"/>
          </a:p>
        </p:txBody>
      </p:sp>
    </p:spTree>
    <p:extLst>
      <p:ext uri="{BB962C8B-B14F-4D97-AF65-F5344CB8AC3E}">
        <p14:creationId xmlns:p14="http://schemas.microsoft.com/office/powerpoint/2010/main" val="3155886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C18F3-D198-834E-B1AA-3366C6D6A4CB}"/>
              </a:ext>
            </a:extLst>
          </p:cNvPr>
          <p:cNvSpPr>
            <a:spLocks noGrp="1"/>
          </p:cNvSpPr>
          <p:nvPr>
            <p:ph type="title"/>
          </p:nvPr>
        </p:nvSpPr>
        <p:spPr/>
        <p:txBody>
          <a:bodyPr/>
          <a:lstStyle/>
          <a:p>
            <a:r>
              <a:rPr lang="en-US" dirty="0"/>
              <a:t>The question of vision</a:t>
            </a:r>
          </a:p>
        </p:txBody>
      </p:sp>
      <p:sp>
        <p:nvSpPr>
          <p:cNvPr id="3" name="Content Placeholder 2">
            <a:extLst>
              <a:ext uri="{FF2B5EF4-FFF2-40B4-BE49-F238E27FC236}">
                <a16:creationId xmlns:a16="http://schemas.microsoft.com/office/drawing/2014/main" xmlns="" id="{9B242DA9-C701-0D47-8690-17EC5FFB13D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Do you want SWAN to turn that </a:t>
            </a:r>
            <a:r>
              <a:rPr lang="en-US" dirty="0" smtClean="0"/>
              <a:t>(already emergent) vision into a reality for public libraries?</a:t>
            </a:r>
            <a:endParaRPr lang="en-US" dirty="0"/>
          </a:p>
        </p:txBody>
      </p:sp>
    </p:spTree>
    <p:extLst>
      <p:ext uri="{BB962C8B-B14F-4D97-AF65-F5344CB8AC3E}">
        <p14:creationId xmlns:p14="http://schemas.microsoft.com/office/powerpoint/2010/main" val="120152007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C18F3-D198-834E-B1AA-3366C6D6A4CB}"/>
              </a:ext>
            </a:extLst>
          </p:cNvPr>
          <p:cNvSpPr>
            <a:spLocks noGrp="1"/>
          </p:cNvSpPr>
          <p:nvPr>
            <p:ph type="title"/>
          </p:nvPr>
        </p:nvSpPr>
        <p:spPr/>
        <p:txBody>
          <a:bodyPr>
            <a:normAutofit/>
          </a:bodyPr>
          <a:lstStyle/>
          <a:p>
            <a:r>
              <a:rPr lang="en-US" dirty="0"/>
              <a:t>The strategic dilemma</a:t>
            </a:r>
          </a:p>
        </p:txBody>
      </p:sp>
      <p:sp>
        <p:nvSpPr>
          <p:cNvPr id="3" name="Content Placeholder 2">
            <a:extLst>
              <a:ext uri="{FF2B5EF4-FFF2-40B4-BE49-F238E27FC236}">
                <a16:creationId xmlns:a16="http://schemas.microsoft.com/office/drawing/2014/main" xmlns="" id="{9B242DA9-C701-0D47-8690-17EC5FFB13D2}"/>
              </a:ext>
            </a:extLst>
          </p:cNvPr>
          <p:cNvSpPr>
            <a:spLocks noGrp="1"/>
          </p:cNvSpPr>
          <p:nvPr>
            <p:ph idx="1"/>
          </p:nvPr>
        </p:nvSpPr>
        <p:spPr>
          <a:xfrm>
            <a:off x="457200" y="2133600"/>
            <a:ext cx="7696200" cy="3992563"/>
          </a:xfrm>
        </p:spPr>
        <p:txBody>
          <a:bodyPr/>
          <a:lstStyle/>
          <a:p>
            <a:pPr marL="0" indent="0">
              <a:buNone/>
            </a:pPr>
            <a:r>
              <a:rPr lang="en-US" dirty="0"/>
              <a:t>Currently, </a:t>
            </a:r>
            <a:r>
              <a:rPr lang="en-US" dirty="0" smtClean="0"/>
              <a:t>most SWAN </a:t>
            </a:r>
            <a:r>
              <a:rPr lang="en-US" dirty="0"/>
              <a:t>members </a:t>
            </a:r>
            <a:r>
              <a:rPr lang="en-US" dirty="0" smtClean="0"/>
              <a:t>only desire and expect </a:t>
            </a:r>
            <a:r>
              <a:rPr lang="en-US" dirty="0"/>
              <a:t>delivery of a better end-product.</a:t>
            </a:r>
          </a:p>
          <a:p>
            <a:pPr marL="0" indent="0">
              <a:buNone/>
            </a:pPr>
            <a:endParaRPr lang="en-US" dirty="0"/>
          </a:p>
          <a:p>
            <a:pPr marL="0" indent="0">
              <a:buNone/>
            </a:pPr>
            <a:r>
              <a:rPr lang="en-US" dirty="0"/>
              <a:t>How does SWAN meet, manage, and also </a:t>
            </a:r>
            <a:r>
              <a:rPr lang="en-US" b="1" i="1" dirty="0"/>
              <a:t>transform</a:t>
            </a:r>
            <a:r>
              <a:rPr lang="en-US" dirty="0"/>
              <a:t> those expectations?</a:t>
            </a:r>
          </a:p>
          <a:p>
            <a:pPr marL="0" indent="0">
              <a:buNone/>
            </a:pPr>
            <a:endParaRPr lang="en-US" dirty="0"/>
          </a:p>
        </p:txBody>
      </p:sp>
    </p:spTree>
    <p:extLst>
      <p:ext uri="{BB962C8B-B14F-4D97-AF65-F5344CB8AC3E}">
        <p14:creationId xmlns:p14="http://schemas.microsoft.com/office/powerpoint/2010/main" val="592483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sz="4400" dirty="0"/>
              <a:t>Feedback and Discussion</a:t>
            </a:r>
          </a:p>
        </p:txBody>
      </p:sp>
    </p:spTree>
    <p:extLst>
      <p:ext uri="{BB962C8B-B14F-4D97-AF65-F5344CB8AC3E}">
        <p14:creationId xmlns:p14="http://schemas.microsoft.com/office/powerpoint/2010/main" val="45651687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sz="4400" dirty="0" smtClean="0"/>
              <a:t>Recap and Next Steps</a:t>
            </a:r>
            <a:endParaRPr lang="en-US" sz="4400" dirty="0"/>
          </a:p>
        </p:txBody>
      </p:sp>
    </p:spTree>
    <p:extLst>
      <p:ext uri="{BB962C8B-B14F-4D97-AF65-F5344CB8AC3E}">
        <p14:creationId xmlns:p14="http://schemas.microsoft.com/office/powerpoint/2010/main" val="234634884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Clarification Issues</a:t>
            </a: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Identity</a:t>
            </a:r>
            <a:r>
              <a:rPr lang="en-US" dirty="0"/>
              <a:t>: </a:t>
            </a:r>
            <a:r>
              <a:rPr lang="en-US" i="1" dirty="0"/>
              <a:t>How do you make decisions? </a:t>
            </a:r>
          </a:p>
          <a:p>
            <a:pPr marL="1025525" lvl="1" indent="-457200">
              <a:buAutoNum type="arabicPeriod"/>
            </a:pPr>
            <a:r>
              <a:rPr lang="en-US" dirty="0"/>
              <a:t>Direct Democracy vs. Representative Democracy </a:t>
            </a:r>
          </a:p>
          <a:p>
            <a:pPr marL="1025525" lvl="1" indent="-457200">
              <a:buAutoNum type="arabicPeriod"/>
            </a:pPr>
            <a:r>
              <a:rPr lang="en-US" dirty="0"/>
              <a:t>Member-centric vs. Mission-centric</a:t>
            </a:r>
          </a:p>
          <a:p>
            <a:pPr marL="0" indent="0">
              <a:buNone/>
            </a:pPr>
            <a:r>
              <a:rPr lang="en-US" b="1" i="1" dirty="0"/>
              <a:t>Mission: </a:t>
            </a:r>
            <a:r>
              <a:rPr lang="en-US" i="1" dirty="0"/>
              <a:t>What is the problem you are trying to solve?</a:t>
            </a:r>
            <a:endParaRPr lang="en-US" dirty="0"/>
          </a:p>
          <a:p>
            <a:pPr marL="568325" lvl="1" indent="0">
              <a:buNone/>
            </a:pPr>
            <a:r>
              <a:rPr lang="en-US" dirty="0"/>
              <a:t>3. </a:t>
            </a:r>
            <a:r>
              <a:rPr lang="en-US" dirty="0"/>
              <a:t>“Public </a:t>
            </a:r>
            <a:r>
              <a:rPr lang="en-US" dirty="0"/>
              <a:t>Utility” problem vs. “Climate Change” problem</a:t>
            </a:r>
          </a:p>
          <a:p>
            <a:pPr marL="0" indent="0">
              <a:buNone/>
            </a:pPr>
            <a:r>
              <a:rPr lang="en-US" sz="2600" b="1" i="1" dirty="0"/>
              <a:t>Vision</a:t>
            </a:r>
            <a:r>
              <a:rPr lang="en-US" sz="2600" dirty="0"/>
              <a:t>: </a:t>
            </a:r>
            <a:r>
              <a:rPr lang="en-US" sz="2600" i="1" dirty="0"/>
              <a:t>What does your solution look like?</a:t>
            </a:r>
          </a:p>
          <a:p>
            <a:pPr marL="568325" lvl="1" indent="0">
              <a:buNone/>
            </a:pPr>
            <a:r>
              <a:rPr lang="en-US" dirty="0"/>
              <a:t>4. Software as End Product vs. Software as Transformative Platform</a:t>
            </a:r>
          </a:p>
        </p:txBody>
      </p:sp>
    </p:spTree>
    <p:extLst>
      <p:ext uri="{BB962C8B-B14F-4D97-AF65-F5344CB8AC3E}">
        <p14:creationId xmlns:p14="http://schemas.microsoft.com/office/powerpoint/2010/main" val="3943918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be decided by the board today</a:t>
            </a:r>
            <a:endParaRPr lang="en-US" dirty="0"/>
          </a:p>
        </p:txBody>
      </p:sp>
      <p:sp>
        <p:nvSpPr>
          <p:cNvPr id="3" name="Content Placeholder 2"/>
          <p:cNvSpPr>
            <a:spLocks noGrp="1"/>
          </p:cNvSpPr>
          <p:nvPr>
            <p:ph idx="1"/>
          </p:nvPr>
        </p:nvSpPr>
        <p:spPr/>
        <p:txBody>
          <a:bodyPr/>
          <a:lstStyle/>
          <a:p>
            <a:r>
              <a:rPr lang="en-US" dirty="0" smtClean="0"/>
              <a:t>Are these the right big picture questions that SWAN must clarify?</a:t>
            </a:r>
          </a:p>
          <a:p>
            <a:r>
              <a:rPr lang="en-US" dirty="0" smtClean="0"/>
              <a:t>Are we prepared to make the necessary clarification decisions (not necessarily today, but soon)?</a:t>
            </a:r>
          </a:p>
          <a:p>
            <a:r>
              <a:rPr lang="en-US" dirty="0" smtClean="0"/>
              <a:t>When will we reconvene to do so?</a:t>
            </a:r>
            <a:endParaRPr lang="en-US" dirty="0"/>
          </a:p>
        </p:txBody>
      </p:sp>
    </p:spTree>
    <p:extLst>
      <p:ext uri="{BB962C8B-B14F-4D97-AF65-F5344CB8AC3E}">
        <p14:creationId xmlns:p14="http://schemas.microsoft.com/office/powerpoint/2010/main" val="918686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Next Steps</a:t>
            </a:r>
            <a:endParaRPr lang="en-US" dirty="0"/>
          </a:p>
        </p:txBody>
      </p:sp>
      <p:sp>
        <p:nvSpPr>
          <p:cNvPr id="3" name="Content Placeholder 2"/>
          <p:cNvSpPr>
            <a:spLocks noGrp="1"/>
          </p:cNvSpPr>
          <p:nvPr>
            <p:ph idx="1"/>
          </p:nvPr>
        </p:nvSpPr>
        <p:spPr/>
        <p:txBody>
          <a:bodyPr>
            <a:noAutofit/>
          </a:bodyPr>
          <a:lstStyle/>
          <a:p>
            <a:r>
              <a:rPr lang="en-US" sz="1600" dirty="0" smtClean="0"/>
              <a:t>Sept 21 (today): Board agrees that these are the key questions that require decisions from the board.</a:t>
            </a:r>
          </a:p>
          <a:p>
            <a:r>
              <a:rPr lang="en-US" sz="1600" dirty="0" smtClean="0"/>
              <a:t>Between today and Oct. 19: Informal conversations between members</a:t>
            </a:r>
          </a:p>
          <a:p>
            <a:r>
              <a:rPr lang="en-US" sz="1600" dirty="0" smtClean="0"/>
              <a:t>Oct. 19: Board establishes as much clarity as possible. This can range from, “We choose A and need a strategic plan that gets us going…” to “We are unable </a:t>
            </a:r>
            <a:r>
              <a:rPr lang="en-US" sz="1600" smtClean="0"/>
              <a:t>to choose </a:t>
            </a:r>
            <a:r>
              <a:rPr lang="en-US" sz="1600" dirty="0" smtClean="0"/>
              <a:t>between A and B now and need a strategic plan that helps us eventually choose.”)</a:t>
            </a:r>
          </a:p>
          <a:p>
            <a:r>
              <a:rPr lang="en-US" sz="1600" dirty="0" smtClean="0"/>
              <a:t>Between Oct. 19 and Nov. 16: CWR develops a Strategic and Tactical Plan based on board decisions reached above.</a:t>
            </a:r>
          </a:p>
          <a:p>
            <a:r>
              <a:rPr lang="en-US" sz="1600" dirty="0" smtClean="0"/>
              <a:t>Nov. 16: Board reviews Strategic and Tactical Plan (CWR to present remotely)</a:t>
            </a:r>
          </a:p>
          <a:p>
            <a:r>
              <a:rPr lang="en-US" sz="1600" dirty="0" smtClean="0"/>
              <a:t>Dec. 6: Board and ED report backs to membership at Quarterly Meeting (CWR will be available remotely)</a:t>
            </a:r>
            <a:endParaRPr lang="en-US" sz="1600" dirty="0"/>
          </a:p>
        </p:txBody>
      </p:sp>
    </p:spTree>
    <p:extLst>
      <p:ext uri="{BB962C8B-B14F-4D97-AF65-F5344CB8AC3E}">
        <p14:creationId xmlns:p14="http://schemas.microsoft.com/office/powerpoint/2010/main" val="67881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Clarification Issues</a:t>
            </a: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Identity</a:t>
            </a:r>
            <a:r>
              <a:rPr lang="en-US" dirty="0"/>
              <a:t>: </a:t>
            </a:r>
            <a:r>
              <a:rPr lang="en-US" i="1" dirty="0"/>
              <a:t>How do you make decisions? </a:t>
            </a:r>
          </a:p>
          <a:p>
            <a:pPr marL="1025525" lvl="1" indent="-457200">
              <a:buAutoNum type="arabicPeriod"/>
            </a:pPr>
            <a:r>
              <a:rPr lang="en-US" b="1" dirty="0">
                <a:solidFill>
                  <a:srgbClr val="FF0000"/>
                </a:solidFill>
              </a:rPr>
              <a:t>Direct Democracy vs. Representative Democracy </a:t>
            </a:r>
          </a:p>
          <a:p>
            <a:pPr marL="1025525" lvl="1" indent="-457200">
              <a:buAutoNum type="arabicPeriod"/>
            </a:pPr>
            <a:r>
              <a:rPr lang="en-US" dirty="0"/>
              <a:t>Member-centric vs. Mission-centric</a:t>
            </a:r>
          </a:p>
          <a:p>
            <a:pPr marL="0" indent="0">
              <a:buNone/>
            </a:pPr>
            <a:r>
              <a:rPr lang="en-US" b="1" i="1" dirty="0"/>
              <a:t>Mission: </a:t>
            </a:r>
            <a:r>
              <a:rPr lang="en-US" i="1" dirty="0"/>
              <a:t>What is the problem you are trying to solve?</a:t>
            </a:r>
            <a:endParaRPr lang="en-US" dirty="0"/>
          </a:p>
          <a:p>
            <a:pPr marL="568325" lvl="1" indent="0">
              <a:buNone/>
            </a:pPr>
            <a:r>
              <a:rPr lang="en-US" dirty="0"/>
              <a:t>3. </a:t>
            </a:r>
            <a:r>
              <a:rPr lang="en-US" dirty="0"/>
              <a:t>“Public </a:t>
            </a:r>
            <a:r>
              <a:rPr lang="en-US" dirty="0"/>
              <a:t>Utility” problem vs. “Climate Change” problem</a:t>
            </a:r>
          </a:p>
          <a:p>
            <a:pPr marL="0" indent="0">
              <a:buNone/>
            </a:pPr>
            <a:r>
              <a:rPr lang="en-US" sz="2600" b="1" i="1" dirty="0"/>
              <a:t>Vision</a:t>
            </a:r>
            <a:r>
              <a:rPr lang="en-US" sz="2600" dirty="0"/>
              <a:t>: </a:t>
            </a:r>
            <a:r>
              <a:rPr lang="en-US" sz="2600" i="1" dirty="0"/>
              <a:t>What does your solution look like?</a:t>
            </a:r>
          </a:p>
          <a:p>
            <a:pPr marL="568325" lvl="1" indent="0">
              <a:buNone/>
            </a:pPr>
            <a:r>
              <a:rPr lang="en-US" dirty="0"/>
              <a:t>4. Software as End Product vs. Software as Transformative Platform</a:t>
            </a:r>
          </a:p>
        </p:txBody>
      </p:sp>
    </p:spTree>
    <p:extLst>
      <p:ext uri="{BB962C8B-B14F-4D97-AF65-F5344CB8AC3E}">
        <p14:creationId xmlns:p14="http://schemas.microsoft.com/office/powerpoint/2010/main" val="3015001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WR">
      <a:dk1>
        <a:sysClr val="windowText" lastClr="000000"/>
      </a:dk1>
      <a:lt1>
        <a:sysClr val="window" lastClr="FFFFFF"/>
      </a:lt1>
      <a:dk2>
        <a:srgbClr val="000066"/>
      </a:dk2>
      <a:lt2>
        <a:srgbClr val="99CCFF"/>
      </a:lt2>
      <a:accent1>
        <a:srgbClr val="0F2D5D"/>
      </a:accent1>
      <a:accent2>
        <a:srgbClr val="1A5F8E"/>
      </a:accent2>
      <a:accent3>
        <a:srgbClr val="2161C9"/>
      </a:accent3>
      <a:accent4>
        <a:srgbClr val="2CAFD8"/>
      </a:accent4>
      <a:accent5>
        <a:srgbClr val="99CC00"/>
      </a:accent5>
      <a:accent6>
        <a:srgbClr val="FFCC00"/>
      </a:accent6>
      <a:hlink>
        <a:srgbClr val="00CC00"/>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9018</TotalTime>
  <Words>4267</Words>
  <Application>Microsoft Macintosh PowerPoint</Application>
  <PresentationFormat>On-screen Show (4:3)</PresentationFormat>
  <Paragraphs>494</Paragraphs>
  <Slides>89</Slides>
  <Notes>50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Identity, Mission, and Vision Clarification </vt:lpstr>
      <vt:lpstr>Goals for today</vt:lpstr>
      <vt:lpstr>Project Status</vt:lpstr>
      <vt:lpstr>What is Identity, Mission, and Vision?</vt:lpstr>
      <vt:lpstr>Nature of this phase</vt:lpstr>
      <vt:lpstr>Caveats for this phase</vt:lpstr>
      <vt:lpstr>Nature of clarification</vt:lpstr>
      <vt:lpstr>Four Clarification Issues</vt:lpstr>
      <vt:lpstr>Four Clarification Issues</vt:lpstr>
      <vt:lpstr>Who makes the decisions?</vt:lpstr>
      <vt:lpstr>Assessment of SWAN</vt:lpstr>
      <vt:lpstr>Symptoms of confusion</vt:lpstr>
      <vt:lpstr>Our diagnosis</vt:lpstr>
      <vt:lpstr>Our diagnosis</vt:lpstr>
      <vt:lpstr>Conditions that are perceived to be missing</vt:lpstr>
      <vt:lpstr>Our recommendation</vt:lpstr>
      <vt:lpstr>Our recommendation</vt:lpstr>
      <vt:lpstr>Our recommendation</vt:lpstr>
      <vt:lpstr>Feedback and Discussion</vt:lpstr>
      <vt:lpstr>Four Clarification Issues</vt:lpstr>
      <vt:lpstr>What is the criteria for decision making?</vt:lpstr>
      <vt:lpstr>Why clarify this identity issue?</vt:lpstr>
      <vt:lpstr>Assessment of SWAN</vt:lpstr>
      <vt:lpstr>A theoretical “mission-centric” alternative</vt:lpstr>
      <vt:lpstr>Reasons for this clarification</vt:lpstr>
      <vt:lpstr>Feedback and Discussion</vt:lpstr>
      <vt:lpstr>Four Clarification Issues</vt:lpstr>
      <vt:lpstr>“Public Utility” vs. “Climate Change”</vt:lpstr>
      <vt:lpstr>“Public Utility” problem</vt:lpstr>
      <vt:lpstr>In a “Public Utility” problem…</vt:lpstr>
      <vt:lpstr>Key premises for a “Public Utility” approach…</vt:lpstr>
      <vt:lpstr>“Climate Change” problem</vt:lpstr>
      <vt:lpstr>“Climate Change” problem</vt:lpstr>
      <vt:lpstr>“Climate Change” problem</vt:lpstr>
      <vt:lpstr>In “Climate Change,” the infrastructure problem is conceived differently</vt:lpstr>
      <vt:lpstr>In “Climate Change,” the infrastructure problem is conceived differently</vt:lpstr>
      <vt:lpstr>In “Climate Change,” the resource problem is also conceived differently</vt:lpstr>
      <vt:lpstr>In “Climate Change” the resource problem is also conceived differently</vt:lpstr>
      <vt:lpstr>Assessment of SWAN</vt:lpstr>
      <vt:lpstr>Assessment of SWAN</vt:lpstr>
      <vt:lpstr>Assessment of SWAN</vt:lpstr>
      <vt:lpstr>Stating the obvious…</vt:lpstr>
      <vt:lpstr>A sample of “water readings”</vt:lpstr>
      <vt:lpstr>A sample of “water readings”</vt:lpstr>
      <vt:lpstr>The tide keeps rising</vt:lpstr>
      <vt:lpstr>Shrinking appetite for civic space</vt:lpstr>
      <vt:lpstr>Water levels at SWAN</vt:lpstr>
      <vt:lpstr>The gradual nature of “climate change”</vt:lpstr>
      <vt:lpstr>The existential threat</vt:lpstr>
      <vt:lpstr>The political threat</vt:lpstr>
      <vt:lpstr>The political threat</vt:lpstr>
      <vt:lpstr>Assessment of SWAN</vt:lpstr>
      <vt:lpstr>The question is about setting mission in the LONG TERM</vt:lpstr>
      <vt:lpstr>The question is about setting mission in the LONG TERM</vt:lpstr>
      <vt:lpstr>Some caveats</vt:lpstr>
      <vt:lpstr>A case for why SWAN should tackle “Climate Change” </vt:lpstr>
      <vt:lpstr>A case for why SWAN should tackle “Climate Change” </vt:lpstr>
      <vt:lpstr>A case for why SWAN should tackle “Climate Change” </vt:lpstr>
      <vt:lpstr>Assessment of SWAN</vt:lpstr>
      <vt:lpstr>Expanding the conception of shared technology infrastructure </vt:lpstr>
      <vt:lpstr>Expanding the conception of shared technology infrastructure </vt:lpstr>
      <vt:lpstr>Expanding the conception of shared technology infrastructure </vt:lpstr>
      <vt:lpstr>Expanding the conception of shared technology infrastructure </vt:lpstr>
      <vt:lpstr>Expanding the conception of shared resources </vt:lpstr>
      <vt:lpstr>Why aren’t SWAN libraries sharing access to space/programs?</vt:lpstr>
      <vt:lpstr>Why aren’t SWAN libraries sharing access to space/programs?</vt:lpstr>
      <vt:lpstr>The connection between sharing resources and technology infrastructure</vt:lpstr>
      <vt:lpstr>The information gap</vt:lpstr>
      <vt:lpstr>Why this information gap?</vt:lpstr>
      <vt:lpstr>Inadequate technology infrastructure</vt:lpstr>
      <vt:lpstr>Inadequate technology infrastructure</vt:lpstr>
      <vt:lpstr>The tool kit needs the lab</vt:lpstr>
      <vt:lpstr>Recap of the mission question</vt:lpstr>
      <vt:lpstr>Feedback and Discussion</vt:lpstr>
      <vt:lpstr>Four Clarification Issues</vt:lpstr>
      <vt:lpstr>The future of SWAN </vt:lpstr>
      <vt:lpstr>End Product vs. Transformative Platform</vt:lpstr>
      <vt:lpstr>Software as End Product</vt:lpstr>
      <vt:lpstr>Software as Transformative Platform</vt:lpstr>
      <vt:lpstr>The question of vision</vt:lpstr>
      <vt:lpstr>An hypothetical future…</vt:lpstr>
      <vt:lpstr>The question of vision</vt:lpstr>
      <vt:lpstr>The question of vision</vt:lpstr>
      <vt:lpstr>The strategic dilemma</vt:lpstr>
      <vt:lpstr>Feedback and Discussion</vt:lpstr>
      <vt:lpstr>Recap and Next Steps</vt:lpstr>
      <vt:lpstr>Four Clarification Issues</vt:lpstr>
      <vt:lpstr>What should be decided by the board today</vt:lpstr>
      <vt:lpstr>Timeline of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dc:creator>
  <cp:lastModifiedBy>Curtis Chang</cp:lastModifiedBy>
  <cp:revision>988</cp:revision>
  <cp:lastPrinted>2016-02-24T22:07:04Z</cp:lastPrinted>
  <dcterms:created xsi:type="dcterms:W3CDTF">2015-05-19T19:10:39Z</dcterms:created>
  <dcterms:modified xsi:type="dcterms:W3CDTF">2018-09-21T17:38:43Z</dcterms:modified>
</cp:coreProperties>
</file>